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86" r:id="rId2"/>
    <p:sldId id="256" r:id="rId3"/>
    <p:sldId id="257" r:id="rId4"/>
    <p:sldId id="258" r:id="rId5"/>
    <p:sldId id="279" r:id="rId6"/>
    <p:sldId id="265" r:id="rId7"/>
    <p:sldId id="280" r:id="rId8"/>
    <p:sldId id="260" r:id="rId9"/>
    <p:sldId id="270" r:id="rId10"/>
    <p:sldId id="292" r:id="rId11"/>
    <p:sldId id="293" r:id="rId12"/>
    <p:sldId id="294" r:id="rId13"/>
    <p:sldId id="295" r:id="rId14"/>
    <p:sldId id="296" r:id="rId15"/>
    <p:sldId id="277" r:id="rId16"/>
    <p:sldId id="266" r:id="rId17"/>
    <p:sldId id="267" r:id="rId18"/>
    <p:sldId id="268" r:id="rId19"/>
    <p:sldId id="291" r:id="rId20"/>
    <p:sldId id="287" r:id="rId21"/>
    <p:sldId id="288" r:id="rId22"/>
    <p:sldId id="289" r:id="rId23"/>
    <p:sldId id="290" r:id="rId24"/>
    <p:sldId id="278" r:id="rId25"/>
    <p:sldId id="282" r:id="rId26"/>
    <p:sldId id="259" r:id="rId27"/>
    <p:sldId id="297" r:id="rId28"/>
    <p:sldId id="284" r:id="rId29"/>
  </p:sldIdLst>
  <p:sldSz cx="12192000" cy="6858000"/>
  <p:notesSz cx="6858000" cy="9144000"/>
  <p:embeddedFontLst>
    <p:embeddedFont>
      <p:font typeface="DX방탄고딕" panose="02020600000000000000" pitchFamily="18" charset="-127"/>
      <p:regular r:id="rId31"/>
    </p:embeddedFont>
    <p:embeddedFont>
      <p:font typeface="넥슨Lv1고딕" panose="00000500000000000000" pitchFamily="2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타이포_쌍문동 B" panose="02020803020101020101" pitchFamily="18" charset="-127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83724" autoAdjust="0"/>
  </p:normalViewPr>
  <p:slideViewPr>
    <p:cSldViewPr snapToGrid="0">
      <p:cViewPr varScale="1">
        <p:scale>
          <a:sx n="55" d="100"/>
          <a:sy n="55" d="100"/>
        </p:scale>
        <p:origin x="1312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넥슨Lv1고딕" panose="00000500000000000000" pitchFamily="2" charset="-127"/>
                <a:ea typeface="넥슨Lv1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넥슨Lv1고딕" panose="00000500000000000000" pitchFamily="2" charset="-127"/>
                <a:ea typeface="넥슨Lv1고딕" panose="00000500000000000000" pitchFamily="2" charset="-127"/>
              </a:defRPr>
            </a:lvl1pPr>
          </a:lstStyle>
          <a:p>
            <a:fld id="{34395B44-D20A-4206-8472-42E1F7DE41C2}" type="datetimeFigureOut">
              <a:rPr lang="ko-KR" altLang="en-US" smtClean="0"/>
              <a:pPr/>
              <a:t>2021-02-26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넥슨Lv1고딕" panose="00000500000000000000" pitchFamily="2" charset="-127"/>
                <a:ea typeface="넥슨Lv1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넥슨Lv1고딕" panose="00000500000000000000" pitchFamily="2" charset="-127"/>
                <a:ea typeface="넥슨Lv1고딕" panose="00000500000000000000" pitchFamily="2" charset="-127"/>
              </a:defRPr>
            </a:lvl1pPr>
          </a:lstStyle>
          <a:p>
            <a:fld id="{6AB14419-8A00-4D23-A15F-FAB5B377F93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2570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넥슨Lv1고딕" panose="00000500000000000000" pitchFamily="2" charset="-127"/>
        <a:ea typeface="넥슨Lv1고딕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넥슨Lv1고딕" panose="00000500000000000000" pitchFamily="2" charset="-127"/>
        <a:ea typeface="넥슨Lv1고딕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넥슨Lv1고딕" panose="00000500000000000000" pitchFamily="2" charset="-127"/>
        <a:ea typeface="넥슨Lv1고딕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넥슨Lv1고딕" panose="00000500000000000000" pitchFamily="2" charset="-127"/>
        <a:ea typeface="넥슨Lv1고딕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넥슨Lv1고딕" panose="00000500000000000000" pitchFamily="2" charset="-127"/>
        <a:ea typeface="넥슨Lv1고딕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14419-8A00-4D23-A15F-FAB5B377F93E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685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14419-8A00-4D23-A15F-FAB5B377F93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9648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14419-8A00-4D23-A15F-FAB5B377F93E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2481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FF6CE-06AD-4B1D-A739-22AE18BCE40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127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14419-8A00-4D23-A15F-FAB5B377F93E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9202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14419-8A00-4D23-A15F-FAB5B377F93E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432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F4501-191A-4290-BDE5-0796D4A56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E4911B-47FC-4CF3-AEAB-8F67A4B94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E6D69C-E448-4958-930B-C0AF0EB84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1956-D5E1-4C07-9D49-1357356D6E1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3F9674-A0B2-4695-AE51-B35C8A043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9C6916-C9F1-4935-A7AF-B3B9BF50B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47CF-6CB8-4427-A91C-E4C0D2F6D6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16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BAB11-7B99-40A7-BCE8-600A9BC9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E8E60B-A3B4-469B-8083-F1CB10BB1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D40C-5D08-42F7-8ECD-2D9E2AE51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1956-D5E1-4C07-9D49-1357356D6E1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001EC8-3FDB-45F6-9EFD-A879EA582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F3255-88A4-4CA4-B560-BD51C98AA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47CF-6CB8-4427-A91C-E4C0D2F6D6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403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5598F4-FE05-4E08-88FF-0527EEC4C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AD4852-CAF1-4A6F-A997-248B1E4F17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215C55-09A6-48A4-8818-488D61716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1956-D5E1-4C07-9D49-1357356D6E1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5236E5-1E9A-426C-9AFB-64DE935C8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CE6EBF-637A-46F4-9544-2990331E9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47CF-6CB8-4427-A91C-E4C0D2F6D6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834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5DE12-11CC-4A3A-A686-1F9F933A9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9E9C0C-2FCC-4490-93B7-E7466E47D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84E8BA-DE00-4BE0-9CEE-42ED8A778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1956-D5E1-4C07-9D49-1357356D6E1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25A76C-9D2E-4AB4-962E-C48996BF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80FD49-437E-4EFB-921A-963BB7B6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47CF-6CB8-4427-A91C-E4C0D2F6D6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604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B46448-80AD-4249-A113-E0DBA0E20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A13491-2EA4-45CB-BE26-56CB4D4BE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5E3628-984F-400A-8E43-4EEEF42D3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1956-D5E1-4C07-9D49-1357356D6E1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88EF78-07AC-4CBD-A497-7BB8713F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361AAF-B274-4650-A7B1-F68AA1122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47CF-6CB8-4427-A91C-E4C0D2F6D6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445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C8EC04-80B8-43AD-B562-C7C35694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81131A-54C4-4058-9559-A97802043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1D4030-2D8D-4629-A801-6AB0B6E2B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7F38F6-CCCB-4639-A04B-798D78BB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1956-D5E1-4C07-9D49-1357356D6E1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3AC044-3BC7-4AF2-89F3-BAB6903D3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E3A93A-CA6F-4677-89A8-6B9ED283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47CF-6CB8-4427-A91C-E4C0D2F6D6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701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DA55F-BFDE-4A10-9AE4-8B50A935D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F839FA-81E8-46CE-890D-B76658B1A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686489-E1AA-466B-A433-3F2210D57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FE87DB-4C58-458A-A832-5F6F74F67A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A17CA6-B69B-4B93-A37A-26D73EB36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8894E9-5131-42C0-B5C6-3941C9FA7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1956-D5E1-4C07-9D49-1357356D6E1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666BA5-2B38-4884-B597-09BDCE66A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9C3EA8-996B-4BBB-AEA3-F0F9389B2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47CF-6CB8-4427-A91C-E4C0D2F6D6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94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B9FC-FBF7-4250-8EC5-0E01BD5B3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049514-EBBD-4D80-A1EA-2CD5178A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1956-D5E1-4C07-9D49-1357356D6E1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DD521D-7F85-43F0-80E0-71FCEBDE8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97EF0E-7E5D-435E-A1C9-17545359F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47CF-6CB8-4427-A91C-E4C0D2F6D6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11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5B1D6C-20EF-4080-9D2D-C9BFA5EB5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1956-D5E1-4C07-9D49-1357356D6E1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D63E66-7A2A-4DEB-9341-6A182FACF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B513B1-0837-41E4-9ACF-F6D367EB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47CF-6CB8-4427-A91C-E4C0D2F6D6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70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4BC7D-2DFB-4FC3-97DE-7A7EF5A81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BBE8AA-8A28-4F9A-979F-B95003C21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5FDCA9-5804-48C5-AA09-D1C1269D9B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98E816-CDC1-453C-85DF-14C0C2F16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1956-D5E1-4C07-9D49-1357356D6E1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A57612-8108-4D61-AEB2-DE5921BBB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087CEB-9FCF-4BB0-84F7-888849E13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47CF-6CB8-4427-A91C-E4C0D2F6D6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56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EB812-F48D-46E1-9A29-D5FE088E1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F7767FB-FB6D-47F3-865B-4DD2F5123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64E92C-F1F4-470C-BBDB-692E35275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DFBF39-1614-4CE9-818F-808B8B17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1956-D5E1-4C07-9D49-1357356D6E11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D18EA2-F8CE-4EFE-9832-9AF595122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ECD103-01E1-4331-A9E2-3FDBFD7C3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947CF-6CB8-4427-A91C-E4C0D2F6D6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872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A49577-A1E2-49CB-9682-649A1D98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402C90-8998-485D-B17F-CAF21A057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6E0875-796C-4A54-9270-B5E9D53EAE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defRPr>
            </a:lvl1pPr>
          </a:lstStyle>
          <a:p>
            <a:fld id="{DE2F1956-D5E1-4C07-9D49-1357356D6E11}" type="datetimeFigureOut">
              <a:rPr lang="ko-KR" altLang="en-US" smtClean="0"/>
              <a:pPr/>
              <a:t>2021-02-26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AD72F3-33E0-4526-B5B2-1D7F160CD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914E5D-3A30-46A5-B577-605B1A4CC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defRPr>
            </a:lvl1pPr>
          </a:lstStyle>
          <a:p>
            <a:fld id="{71A947CF-6CB8-4427-A91C-E4C0D2F6D68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552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넥슨Lv1고딕" panose="00000500000000000000" pitchFamily="2" charset="-127"/>
          <a:ea typeface="넥슨Lv1고딕" panose="000005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넥슨Lv1고딕" panose="00000500000000000000" pitchFamily="2" charset="-127"/>
          <a:ea typeface="넥슨Lv1고딕" panose="000005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넥슨Lv1고딕" panose="00000500000000000000" pitchFamily="2" charset="-127"/>
          <a:ea typeface="넥슨Lv1고딕" panose="000005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넥슨Lv1고딕" panose="00000500000000000000" pitchFamily="2" charset="-127"/>
          <a:ea typeface="넥슨Lv1고딕" panose="000005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넥슨Lv1고딕" panose="00000500000000000000" pitchFamily="2" charset="-127"/>
          <a:ea typeface="넥슨Lv1고딕" panose="000005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넥슨Lv1고딕" panose="00000500000000000000" pitchFamily="2" charset="-127"/>
          <a:ea typeface="넥슨Lv1고딕" panose="000005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ansonminlearning.tistory.com/41" TargetMode="External"/><Relationship Id="rId2" Type="http://schemas.openxmlformats.org/officeDocument/2006/relationships/hyperlink" Target="https://github.com/matterport/Mask_RCNN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6EEB3A-C1CF-4BA7-A590-5D5DC7652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C62F7FD-61C8-493C-B39B-F00501C79098}"/>
              </a:ext>
            </a:extLst>
          </p:cNvPr>
          <p:cNvSpPr/>
          <p:nvPr/>
        </p:nvSpPr>
        <p:spPr>
          <a:xfrm>
            <a:off x="2494623" y="1109709"/>
            <a:ext cx="7474998" cy="4376691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9BAD5F-133B-4422-B24E-D6DB851BE2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빗속의 사람</a:t>
            </a:r>
            <a:br>
              <a:rPr lang="en-US" altLang="ko-KR" dirty="0">
                <a:latin typeface="DX방탄고딕" panose="02020600000000000000" pitchFamily="18" charset="-127"/>
                <a:ea typeface="DX방탄고딕" panose="02020600000000000000" pitchFamily="18" charset="-127"/>
              </a:rPr>
            </a:br>
            <a:r>
              <a:rPr lang="en-US" altLang="ko-KR" sz="2400" b="1" dirty="0">
                <a:solidFill>
                  <a:srgbClr val="00339A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P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erson</a:t>
            </a:r>
            <a:r>
              <a:rPr lang="en-US" altLang="ko-KR" sz="240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 </a:t>
            </a:r>
            <a:r>
              <a:rPr lang="en-US" altLang="ko-KR" sz="2400" b="1" dirty="0">
                <a:solidFill>
                  <a:srgbClr val="00339A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I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n</a:t>
            </a:r>
            <a:r>
              <a:rPr lang="en-US" altLang="ko-KR" sz="240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 </a:t>
            </a:r>
            <a:r>
              <a:rPr lang="en-US" altLang="ko-KR" sz="2400" b="1" dirty="0">
                <a:solidFill>
                  <a:srgbClr val="00339A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T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he</a:t>
            </a:r>
            <a:r>
              <a:rPr lang="en-US" altLang="ko-KR" sz="240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 </a:t>
            </a:r>
            <a:r>
              <a:rPr lang="en-US" altLang="ko-KR" sz="2400" b="1" dirty="0">
                <a:solidFill>
                  <a:srgbClr val="00339A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R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ain</a:t>
            </a:r>
            <a:endParaRPr lang="ko-KR" altLang="en-US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CE255-17A8-4B1A-8A8C-981BB3BDE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15104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그림 심리검사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7E50FA-7E81-4B11-90D6-FDA0B210275F}"/>
              </a:ext>
            </a:extLst>
          </p:cNvPr>
          <p:cNvSpPr/>
          <p:nvPr/>
        </p:nvSpPr>
        <p:spPr>
          <a:xfrm>
            <a:off x="3307209" y="4840125"/>
            <a:ext cx="5849825" cy="532564"/>
          </a:xfrm>
          <a:prstGeom prst="rect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김정환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김재현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 err="1">
                <a:solidFill>
                  <a:schemeClr val="tx1"/>
                </a:solidFill>
              </a:rPr>
              <a:t>박경록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이선구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 err="1">
                <a:solidFill>
                  <a:schemeClr val="tx1"/>
                </a:solidFill>
              </a:rPr>
              <a:t>전혜정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 err="1">
                <a:solidFill>
                  <a:schemeClr val="tx1"/>
                </a:solidFill>
              </a:rPr>
              <a:t>정지혁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103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4965D-9D0A-4735-A941-CC1622994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2-2.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데이터 수집 과정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D2635-3FCB-4752-82B4-A89E3B4D6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38" y="1553593"/>
            <a:ext cx="7898244" cy="39162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CFB8BC-400F-4D5E-8D94-900752D698BF}"/>
              </a:ext>
            </a:extLst>
          </p:cNvPr>
          <p:cNvSpPr txBox="1"/>
          <p:nvPr/>
        </p:nvSpPr>
        <p:spPr>
          <a:xfrm>
            <a:off x="979538" y="5717893"/>
            <a:ext cx="6493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물체 별 그림을 크롤링한 후 저장 </a:t>
            </a:r>
          </a:p>
        </p:txBody>
      </p:sp>
    </p:spTree>
    <p:extLst>
      <p:ext uri="{BB962C8B-B14F-4D97-AF65-F5344CB8AC3E}">
        <p14:creationId xmlns:p14="http://schemas.microsoft.com/office/powerpoint/2010/main" val="1553038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D644AA-FF08-4294-814F-4213531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017ACF-B4AB-4382-A292-0E3044C63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95" y="993182"/>
            <a:ext cx="9373846" cy="511894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EF4B4-0480-461A-BEA5-5DABA1CE06C2}"/>
              </a:ext>
            </a:extLst>
          </p:cNvPr>
          <p:cNvSpPr/>
          <p:nvPr/>
        </p:nvSpPr>
        <p:spPr>
          <a:xfrm>
            <a:off x="1745559" y="1262062"/>
            <a:ext cx="4666816" cy="13075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6A0EB-2397-492A-B3B5-59A5624F83BF}"/>
              </a:ext>
            </a:extLst>
          </p:cNvPr>
          <p:cNvSpPr txBox="1"/>
          <p:nvPr/>
        </p:nvSpPr>
        <p:spPr>
          <a:xfrm>
            <a:off x="5759518" y="2782669"/>
            <a:ext cx="3603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물체의 선을 따준 후에 </a:t>
            </a:r>
            <a:r>
              <a:rPr lang="en-US" altLang="ko-KR" dirty="0"/>
              <a:t>json </a:t>
            </a:r>
            <a:r>
              <a:rPr lang="ko-KR" altLang="en-US" dirty="0"/>
              <a:t>파일로 저장해준다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5996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78EAA3-D024-45F9-9817-57163F76C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96E9B6-7ADE-42AC-B7F9-A73FDE8BA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75" y="1266039"/>
            <a:ext cx="9838817" cy="478751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939A062-4BA8-4466-8EE6-AF4EE4391D2D}"/>
              </a:ext>
            </a:extLst>
          </p:cNvPr>
          <p:cNvSpPr/>
          <p:nvPr/>
        </p:nvSpPr>
        <p:spPr>
          <a:xfrm>
            <a:off x="1925256" y="1458049"/>
            <a:ext cx="1628172" cy="440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AEBA87-542D-4EF6-996B-75BBA3BE6738}"/>
              </a:ext>
            </a:extLst>
          </p:cNvPr>
          <p:cNvSpPr/>
          <p:nvPr/>
        </p:nvSpPr>
        <p:spPr>
          <a:xfrm>
            <a:off x="6429737" y="1458048"/>
            <a:ext cx="1628172" cy="4401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3D6774-4E82-4D54-A790-D092BDEE87CA}"/>
              </a:ext>
            </a:extLst>
          </p:cNvPr>
          <p:cNvSpPr txBox="1"/>
          <p:nvPr/>
        </p:nvSpPr>
        <p:spPr>
          <a:xfrm>
            <a:off x="1388962" y="4775087"/>
            <a:ext cx="7766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Train</a:t>
            </a:r>
            <a:r>
              <a:rPr lang="ko-KR" altLang="en-US" dirty="0"/>
              <a:t>폴더와 </a:t>
            </a:r>
            <a:r>
              <a:rPr lang="en-US" altLang="ko-KR" dirty="0" err="1"/>
              <a:t>val</a:t>
            </a:r>
            <a:r>
              <a:rPr lang="en-US" altLang="ko-KR" dirty="0"/>
              <a:t> </a:t>
            </a:r>
            <a:r>
              <a:rPr lang="ko-KR" altLang="en-US" dirty="0"/>
              <a:t>폴더를 만들어 각각 이미지 및 </a:t>
            </a:r>
            <a:r>
              <a:rPr lang="en-US" altLang="ko-KR" dirty="0"/>
              <a:t>json </a:t>
            </a:r>
            <a:r>
              <a:rPr lang="ko-KR" altLang="en-US" dirty="0"/>
              <a:t>파일을 </a:t>
            </a:r>
            <a:r>
              <a:rPr lang="ko-KR" altLang="en-US" dirty="0" err="1"/>
              <a:t>저장해둔다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420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117AF-3660-4250-BAE3-DAB7F140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2-3.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학습 과정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73F53BA-D87B-4004-A35B-520C3930B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19" y="1457522"/>
            <a:ext cx="4913477" cy="4346511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0629C6-023A-4F2C-ABCC-64A0F66BE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16" y="1457522"/>
            <a:ext cx="4783272" cy="459676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B10DB4D-9E06-4FF9-BBFF-D5E01123C117}"/>
              </a:ext>
            </a:extLst>
          </p:cNvPr>
          <p:cNvSpPr/>
          <p:nvPr/>
        </p:nvSpPr>
        <p:spPr>
          <a:xfrm>
            <a:off x="2492577" y="1892300"/>
            <a:ext cx="2177937" cy="857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4E31C92-2BC1-41E0-BC3C-FD910CD26150}"/>
              </a:ext>
            </a:extLst>
          </p:cNvPr>
          <p:cNvSpPr/>
          <p:nvPr/>
        </p:nvSpPr>
        <p:spPr>
          <a:xfrm>
            <a:off x="1012750" y="1981200"/>
            <a:ext cx="1411608" cy="27414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713A8E-7711-4B60-B4AA-6A6FFCEFE3A1}"/>
              </a:ext>
            </a:extLst>
          </p:cNvPr>
          <p:cNvSpPr/>
          <p:nvPr/>
        </p:nvSpPr>
        <p:spPr>
          <a:xfrm>
            <a:off x="7345876" y="2253548"/>
            <a:ext cx="865864" cy="3163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7168C-E2AE-4BEE-A226-60F2E251401D}"/>
              </a:ext>
            </a:extLst>
          </p:cNvPr>
          <p:cNvSpPr txBox="1"/>
          <p:nvPr/>
        </p:nvSpPr>
        <p:spPr>
          <a:xfrm>
            <a:off x="3772489" y="2832576"/>
            <a:ext cx="2265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git clone</a:t>
            </a:r>
            <a:r>
              <a:rPr lang="ko-KR" altLang="en-US" dirty="0"/>
              <a:t>으로 </a:t>
            </a:r>
            <a:r>
              <a:rPr lang="en-US" altLang="ko-KR" dirty="0"/>
              <a:t>mask </a:t>
            </a:r>
            <a:r>
              <a:rPr lang="en-US" altLang="ko-KR" dirty="0" err="1"/>
              <a:t>rcnn</a:t>
            </a:r>
            <a:r>
              <a:rPr lang="ko-KR" altLang="en-US" dirty="0"/>
              <a:t>을 드라이브에 가져오기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2EE2B9-67A8-495F-8CB8-E9C7356162D2}"/>
              </a:ext>
            </a:extLst>
          </p:cNvPr>
          <p:cNvSpPr txBox="1"/>
          <p:nvPr/>
        </p:nvSpPr>
        <p:spPr>
          <a:xfrm>
            <a:off x="8566915" y="2186079"/>
            <a:ext cx="3272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새로운 데이터를 학습시키기 위해 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ko-KR" altLang="en-US" dirty="0"/>
              <a:t> 파일의 내용을 수정해줌</a:t>
            </a:r>
          </a:p>
        </p:txBody>
      </p:sp>
    </p:spTree>
    <p:extLst>
      <p:ext uri="{BB962C8B-B14F-4D97-AF65-F5344CB8AC3E}">
        <p14:creationId xmlns:p14="http://schemas.microsoft.com/office/powerpoint/2010/main" val="3287409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F5EF7E8-1E07-468E-B524-F13C87B40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19"/>
          <a:stretch/>
        </p:blipFill>
        <p:spPr>
          <a:xfrm>
            <a:off x="722790" y="932155"/>
            <a:ext cx="4976480" cy="488444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C3D3D8-CBD0-49CB-BA0C-1984D526A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072" y="932155"/>
            <a:ext cx="4976480" cy="55607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ED2BCFA-0C90-466B-A9C7-16437ADE7557}"/>
              </a:ext>
            </a:extLst>
          </p:cNvPr>
          <p:cNvSpPr/>
          <p:nvPr/>
        </p:nvSpPr>
        <p:spPr>
          <a:xfrm>
            <a:off x="944880" y="3368040"/>
            <a:ext cx="1821180" cy="23037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D4D773-FF25-4175-BF07-474E8FF61FBA}"/>
              </a:ext>
            </a:extLst>
          </p:cNvPr>
          <p:cNvSpPr txBox="1"/>
          <p:nvPr/>
        </p:nvSpPr>
        <p:spPr>
          <a:xfrm>
            <a:off x="790167" y="5935470"/>
            <a:ext cx="468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r>
              <a:rPr lang="ko-KR" altLang="en-US" dirty="0"/>
              <a:t>번의 </a:t>
            </a:r>
            <a:r>
              <a:rPr lang="ko-KR" altLang="en-US" dirty="0" err="1"/>
              <a:t>에포크로</a:t>
            </a:r>
            <a:r>
              <a:rPr lang="ko-KR" altLang="en-US" dirty="0"/>
              <a:t> 훈련을 진행</a:t>
            </a:r>
          </a:p>
        </p:txBody>
      </p:sp>
    </p:spTree>
    <p:extLst>
      <p:ext uri="{BB962C8B-B14F-4D97-AF65-F5344CB8AC3E}">
        <p14:creationId xmlns:p14="http://schemas.microsoft.com/office/powerpoint/2010/main" val="994872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7F581-70A0-4004-999F-6990EA505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3. 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코드 설명 및 구현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4E9A0B-6900-4073-83EB-A6809CC85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01" y="1490462"/>
            <a:ext cx="6276068" cy="519970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CCA6396-BF53-464F-AB97-F7676BCB8193}"/>
              </a:ext>
            </a:extLst>
          </p:cNvPr>
          <p:cNvSpPr/>
          <p:nvPr/>
        </p:nvSpPr>
        <p:spPr>
          <a:xfrm>
            <a:off x="1038579" y="4188955"/>
            <a:ext cx="5993700" cy="1771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F3A9B4-412F-4423-BDC7-99EB4C15DE61}"/>
              </a:ext>
            </a:extLst>
          </p:cNvPr>
          <p:cNvSpPr txBox="1"/>
          <p:nvPr/>
        </p:nvSpPr>
        <p:spPr>
          <a:xfrm>
            <a:off x="7145524" y="1952991"/>
            <a:ext cx="298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피검자가 그림을 그리기 전 숙지해야 할 지시사항 전달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BC4473-83CD-4FB5-BDE5-5A5C8CF6D476}"/>
              </a:ext>
            </a:extLst>
          </p:cNvPr>
          <p:cNvSpPr txBox="1"/>
          <p:nvPr/>
        </p:nvSpPr>
        <p:spPr>
          <a:xfrm>
            <a:off x="7032279" y="4362632"/>
            <a:ext cx="4582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추가 질문에 답하도록 하여 피검자의 답변 내용을 리스트에 저장함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이후 점수 산출에 사용될 예정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500D83-A304-40E3-803D-2E5BE15837C0}"/>
              </a:ext>
            </a:extLst>
          </p:cNvPr>
          <p:cNvSpPr/>
          <p:nvPr/>
        </p:nvSpPr>
        <p:spPr>
          <a:xfrm>
            <a:off x="1132168" y="1817737"/>
            <a:ext cx="5801446" cy="1771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717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AF4008A-F033-40C4-8C7E-D2248E729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476" y="203474"/>
            <a:ext cx="6857144" cy="6725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필요 도구 </a:t>
            </a:r>
            <a:r>
              <a:rPr lang="en-US" altLang="ko-KR" sz="2400" dirty="0"/>
              <a:t>&amp; </a:t>
            </a:r>
            <a:r>
              <a:rPr lang="ko-KR" altLang="en-US" sz="2400" dirty="0"/>
              <a:t>모델 불러오기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4F29E6E-EAA4-4D4A-9FD2-2C2E1C398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31"/>
          <a:stretch/>
        </p:blipFill>
        <p:spPr>
          <a:xfrm>
            <a:off x="435339" y="1024031"/>
            <a:ext cx="4136662" cy="528430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B67942-BCF2-453D-B991-AA2A660826E5}"/>
              </a:ext>
            </a:extLst>
          </p:cNvPr>
          <p:cNvSpPr/>
          <p:nvPr/>
        </p:nvSpPr>
        <p:spPr>
          <a:xfrm>
            <a:off x="682906" y="5116090"/>
            <a:ext cx="4049069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3BE816-1C2F-4290-8166-E2A3967F033D}"/>
              </a:ext>
            </a:extLst>
          </p:cNvPr>
          <p:cNvSpPr txBox="1"/>
          <p:nvPr/>
        </p:nvSpPr>
        <p:spPr>
          <a:xfrm>
            <a:off x="4902172" y="5193427"/>
            <a:ext cx="5354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물체별로 학습시킨 예측 모델을 불러온다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 </a:t>
            </a:r>
          </a:p>
          <a:p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총 네 개의 모델 존재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예를 들어 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cloud 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모델은 그림 내에서 구름을 판단하기 위해 학습됨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8BD70B-B52B-4783-AAB5-9C09A2A776DD}"/>
              </a:ext>
            </a:extLst>
          </p:cNvPr>
          <p:cNvSpPr/>
          <p:nvPr/>
        </p:nvSpPr>
        <p:spPr>
          <a:xfrm>
            <a:off x="682907" y="3783889"/>
            <a:ext cx="4049068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2900E2-A960-4043-8EE2-E4E330B20327}"/>
              </a:ext>
            </a:extLst>
          </p:cNvPr>
          <p:cNvSpPr txBox="1"/>
          <p:nvPr/>
        </p:nvSpPr>
        <p:spPr>
          <a:xfrm>
            <a:off x="4860129" y="3802877"/>
            <a:ext cx="535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Mask_RCNN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가져오기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99408E-C296-4366-AABD-C130F658A051}"/>
              </a:ext>
            </a:extLst>
          </p:cNvPr>
          <p:cNvSpPr/>
          <p:nvPr/>
        </p:nvSpPr>
        <p:spPr>
          <a:xfrm>
            <a:off x="682906" y="1015945"/>
            <a:ext cx="4049067" cy="2636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E6524-A87D-41E0-9DB5-00F7F0DADAC9}"/>
              </a:ext>
            </a:extLst>
          </p:cNvPr>
          <p:cNvSpPr txBox="1"/>
          <p:nvPr/>
        </p:nvSpPr>
        <p:spPr>
          <a:xfrm>
            <a:off x="4819568" y="1056128"/>
            <a:ext cx="535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필요한 도구들 가져오기</a:t>
            </a:r>
          </a:p>
        </p:txBody>
      </p:sp>
    </p:spTree>
    <p:extLst>
      <p:ext uri="{BB962C8B-B14F-4D97-AF65-F5344CB8AC3E}">
        <p14:creationId xmlns:p14="http://schemas.microsoft.com/office/powerpoint/2010/main" val="148271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AF4008A-F033-40C4-8C7E-D2248E729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78" y="249770"/>
            <a:ext cx="6857144" cy="6725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예측 함수 정의 </a:t>
            </a:r>
            <a:r>
              <a:rPr lang="en-US" altLang="ko-KR" sz="2400" dirty="0"/>
              <a:t>&amp; </a:t>
            </a:r>
            <a:r>
              <a:rPr lang="ko-KR" altLang="en-US" sz="2400" dirty="0"/>
              <a:t>예측 결과 저장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F0531C3-3968-4A6F-9076-BBC83C312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93" y="907815"/>
            <a:ext cx="6665207" cy="447804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B774CFD-1901-43BB-9B56-B86B6BB33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93" y="5732179"/>
            <a:ext cx="4591286" cy="800141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11E20F7-447B-449E-B471-842309354561}"/>
              </a:ext>
            </a:extLst>
          </p:cNvPr>
          <p:cNvSpPr/>
          <p:nvPr/>
        </p:nvSpPr>
        <p:spPr>
          <a:xfrm>
            <a:off x="5199009" y="5972601"/>
            <a:ext cx="620761" cy="239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407D4-1EAB-4224-A7F0-78B209CEDA47}"/>
              </a:ext>
            </a:extLst>
          </p:cNvPr>
          <p:cNvSpPr txBox="1"/>
          <p:nvPr/>
        </p:nvSpPr>
        <p:spPr>
          <a:xfrm>
            <a:off x="6013805" y="5732179"/>
            <a:ext cx="5215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그림에 대한 각 </a:t>
            </a:r>
            <a:r>
              <a:rPr lang="ko-KR" altLang="en-US" dirty="0" err="1"/>
              <a:t>모델별</a:t>
            </a:r>
            <a:r>
              <a:rPr lang="ko-KR" altLang="en-US" dirty="0"/>
              <a:t> 예측 결과를 저장</a:t>
            </a:r>
            <a:endParaRPr lang="en-US" altLang="ko-KR" dirty="0"/>
          </a:p>
          <a:p>
            <a:r>
              <a:rPr lang="ko-KR" altLang="en-US" dirty="0"/>
              <a:t>예를 들어</a:t>
            </a:r>
            <a:r>
              <a:rPr lang="en-US" altLang="ko-KR" dirty="0"/>
              <a:t> </a:t>
            </a:r>
            <a:r>
              <a:rPr lang="en-US" altLang="ko-KR" dirty="0" err="1"/>
              <a:t>person_result</a:t>
            </a:r>
            <a:r>
              <a:rPr lang="en-US" altLang="ko-KR" dirty="0"/>
              <a:t> </a:t>
            </a:r>
            <a:r>
              <a:rPr lang="ko-KR" altLang="en-US" dirty="0"/>
              <a:t>에는 사람을 예측한 결과값이 저장됨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B68690-8FE6-4B49-8131-14A57B793551}"/>
              </a:ext>
            </a:extLst>
          </p:cNvPr>
          <p:cNvSpPr/>
          <p:nvPr/>
        </p:nvSpPr>
        <p:spPr>
          <a:xfrm>
            <a:off x="755571" y="3742418"/>
            <a:ext cx="4443438" cy="624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B3B0AD-B574-46CD-99F7-4D798A37DA8F}"/>
              </a:ext>
            </a:extLst>
          </p:cNvPr>
          <p:cNvSpPr txBox="1"/>
          <p:nvPr/>
        </p:nvSpPr>
        <p:spPr>
          <a:xfrm>
            <a:off x="4671399" y="3264380"/>
            <a:ext cx="624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특정 물체를 인식하기 위해 학습시킨 모델의 가중치 불러오기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3E1192-317B-4E11-B3F0-04F6CF6D522F}"/>
              </a:ext>
            </a:extLst>
          </p:cNvPr>
          <p:cNvSpPr/>
          <p:nvPr/>
        </p:nvSpPr>
        <p:spPr>
          <a:xfrm>
            <a:off x="755570" y="4514045"/>
            <a:ext cx="6241130" cy="8718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D33016-68D0-428A-90B7-F7E039C698B7}"/>
              </a:ext>
            </a:extLst>
          </p:cNvPr>
          <p:cNvSpPr txBox="1"/>
          <p:nvPr/>
        </p:nvSpPr>
        <p:spPr>
          <a:xfrm>
            <a:off x="7015015" y="4583412"/>
            <a:ext cx="4955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모델의 예측결과를 </a:t>
            </a:r>
            <a:r>
              <a:rPr lang="ko-KR" altLang="en-US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딕셔너리로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가져와 </a:t>
            </a:r>
            <a:r>
              <a:rPr lang="ko-KR" altLang="en-US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딕셔너리에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물체이름을 추가하여 </a:t>
            </a:r>
            <a:r>
              <a:rPr lang="ko-KR" altLang="en-US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리턴해줌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5848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AF4008A-F033-40C4-8C7E-D2248E729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7" y="87724"/>
            <a:ext cx="6857144" cy="6725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물체의 위치와 크기정보를 제공하는 함수 정의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2F9183E-C73E-4A46-BAC7-A64660D69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278" y="792398"/>
            <a:ext cx="3624849" cy="3077089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7310151-C297-426F-950D-67E2EE489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57" y="792398"/>
            <a:ext cx="4235668" cy="3333921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4FA919C-A246-494B-AB2A-B284CA585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367" y="792398"/>
            <a:ext cx="3689769" cy="3092894"/>
          </a:xfrm>
          <a:prstGeom prst="rect">
            <a:avLst/>
          </a:prstGeom>
        </p:spPr>
      </p:pic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AA9C759A-B23A-425C-9F0C-CB550B6DFFA2}"/>
              </a:ext>
            </a:extLst>
          </p:cNvPr>
          <p:cNvSpPr/>
          <p:nvPr/>
        </p:nvSpPr>
        <p:spPr>
          <a:xfrm>
            <a:off x="2165303" y="3971869"/>
            <a:ext cx="267128" cy="534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76910198-6D04-4DB0-9088-02CFA197CFCD}"/>
              </a:ext>
            </a:extLst>
          </p:cNvPr>
          <p:cNvSpPr/>
          <p:nvPr/>
        </p:nvSpPr>
        <p:spPr>
          <a:xfrm>
            <a:off x="6267407" y="3859191"/>
            <a:ext cx="267128" cy="534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F15BBFC4-43B2-4B88-B0C0-4288299FAD9E}"/>
              </a:ext>
            </a:extLst>
          </p:cNvPr>
          <p:cNvSpPr/>
          <p:nvPr/>
        </p:nvSpPr>
        <p:spPr>
          <a:xfrm>
            <a:off x="10049702" y="3859191"/>
            <a:ext cx="267128" cy="5342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99CC93-1A4F-4638-848A-D6418F5D0936}"/>
              </a:ext>
            </a:extLst>
          </p:cNvPr>
          <p:cNvSpPr txBox="1"/>
          <p:nvPr/>
        </p:nvSpPr>
        <p:spPr>
          <a:xfrm>
            <a:off x="453982" y="4578749"/>
            <a:ext cx="3689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모델의 예측결과와 그림을 넣으면 물체의 위치와 크기를 </a:t>
            </a:r>
            <a:r>
              <a:rPr lang="ko-KR" altLang="en-US" dirty="0" err="1"/>
              <a:t>딕셔너리</a:t>
            </a:r>
            <a:r>
              <a:rPr lang="ko-KR" altLang="en-US" dirty="0"/>
              <a:t> 형태로 돌려주는 함수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517971-E714-412B-B4BD-30A14A84E005}"/>
              </a:ext>
            </a:extLst>
          </p:cNvPr>
          <p:cNvSpPr txBox="1"/>
          <p:nvPr/>
        </p:nvSpPr>
        <p:spPr>
          <a:xfrm>
            <a:off x="4610647" y="4506125"/>
            <a:ext cx="3633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y_x</a:t>
            </a:r>
            <a:r>
              <a:rPr lang="en-US" altLang="ko-KR" dirty="0"/>
              <a:t> </a:t>
            </a:r>
            <a:r>
              <a:rPr lang="ko-KR" altLang="en-US" dirty="0"/>
              <a:t>함수를 통해 물체의 </a:t>
            </a:r>
            <a:r>
              <a:rPr lang="ko-KR" altLang="en-US" dirty="0" err="1"/>
              <a:t>좌표값을</a:t>
            </a:r>
            <a:r>
              <a:rPr lang="ko-KR" altLang="en-US" dirty="0"/>
              <a:t> 산출하고 이를 바탕으로 물체의 크기를 판단하는 함수를 정의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B82D9E-67C3-46A7-93CF-9FDE36CF8AB0}"/>
              </a:ext>
            </a:extLst>
          </p:cNvPr>
          <p:cNvSpPr txBox="1"/>
          <p:nvPr/>
        </p:nvSpPr>
        <p:spPr>
          <a:xfrm>
            <a:off x="8440229" y="4506125"/>
            <a:ext cx="3486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물체의 </a:t>
            </a:r>
            <a:r>
              <a:rPr lang="en-US" altLang="ko-KR" dirty="0"/>
              <a:t>y</a:t>
            </a:r>
            <a:r>
              <a:rPr lang="ko-KR" altLang="en-US" dirty="0"/>
              <a:t>좌표의 중심점과 </a:t>
            </a:r>
            <a:r>
              <a:rPr lang="en-US" altLang="ko-KR" dirty="0"/>
              <a:t>x</a:t>
            </a:r>
            <a:r>
              <a:rPr lang="ko-KR" altLang="en-US" dirty="0"/>
              <a:t>좌표의 중심점을 </a:t>
            </a:r>
            <a:r>
              <a:rPr lang="ko-KR" altLang="en-US" dirty="0" err="1"/>
              <a:t>입력값으로</a:t>
            </a:r>
            <a:r>
              <a:rPr lang="ko-KR" altLang="en-US" dirty="0"/>
              <a:t> 받아</a:t>
            </a:r>
            <a:r>
              <a:rPr lang="en-US" altLang="ko-KR" dirty="0"/>
              <a:t> </a:t>
            </a:r>
          </a:p>
          <a:p>
            <a:pPr algn="ctr"/>
            <a:r>
              <a:rPr lang="ko-KR" altLang="en-US" dirty="0"/>
              <a:t>물체의 위치를  리스트 형태로 반환해주는 함수를 정의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1E8FAD-664C-4A71-8BD5-5672C558DA97}"/>
              </a:ext>
            </a:extLst>
          </p:cNvPr>
          <p:cNvSpPr txBox="1"/>
          <p:nvPr/>
        </p:nvSpPr>
        <p:spPr>
          <a:xfrm>
            <a:off x="2998887" y="6158426"/>
            <a:ext cx="685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 세 가지 함수는 이후 점수를 산출하는 함수를 만들 때 활용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88698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C91C4C0-B3C2-4781-ABA3-0D0DD75D5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04" y="1582215"/>
            <a:ext cx="4921502" cy="3840123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6AF4008A-F033-40C4-8C7E-D2248E729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7" y="87724"/>
            <a:ext cx="6857144" cy="6725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스트레스 점수를 산출하는 함수 정의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A50FC97-C870-4F41-9F9E-D9BD76374D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25"/>
          <a:stretch/>
        </p:blipFill>
        <p:spPr>
          <a:xfrm>
            <a:off x="275934" y="1582219"/>
            <a:ext cx="4921502" cy="366787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22A847A-412E-421A-B07F-48FDA9C13728}"/>
              </a:ext>
            </a:extLst>
          </p:cNvPr>
          <p:cNvSpPr/>
          <p:nvPr/>
        </p:nvSpPr>
        <p:spPr>
          <a:xfrm>
            <a:off x="514966" y="1582217"/>
            <a:ext cx="2854959" cy="2106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AB4105-5A3A-43CD-9569-EFF9F9A5C91D}"/>
              </a:ext>
            </a:extLst>
          </p:cNvPr>
          <p:cNvSpPr txBox="1"/>
          <p:nvPr/>
        </p:nvSpPr>
        <p:spPr>
          <a:xfrm>
            <a:off x="3433087" y="1711988"/>
            <a:ext cx="2479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앞서 저장했던 질문에 대한 답변을 활용하여 점수를 매김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6491FF-9EAD-4CEA-8F73-B2E1EFE9D3FB}"/>
              </a:ext>
            </a:extLst>
          </p:cNvPr>
          <p:cNvSpPr/>
          <p:nvPr/>
        </p:nvSpPr>
        <p:spPr>
          <a:xfrm>
            <a:off x="6283071" y="1582218"/>
            <a:ext cx="4504534" cy="18467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2DCFF5-D0B7-406B-866B-8511567C6761}"/>
              </a:ext>
            </a:extLst>
          </p:cNvPr>
          <p:cNvSpPr txBox="1"/>
          <p:nvPr/>
        </p:nvSpPr>
        <p:spPr>
          <a:xfrm>
            <a:off x="9063947" y="2725475"/>
            <a:ext cx="2753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특정 물체의 개수와 면적을 판단하여 점수를 매김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3B783E-DBFE-4122-A8C6-3DE6B216AC5A}"/>
              </a:ext>
            </a:extLst>
          </p:cNvPr>
          <p:cNvSpPr/>
          <p:nvPr/>
        </p:nvSpPr>
        <p:spPr>
          <a:xfrm>
            <a:off x="6283071" y="3501282"/>
            <a:ext cx="4373035" cy="1921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8EECA5-81FE-4BDF-8E07-15E0D2638678}"/>
              </a:ext>
            </a:extLst>
          </p:cNvPr>
          <p:cNvSpPr txBox="1"/>
          <p:nvPr/>
        </p:nvSpPr>
        <p:spPr>
          <a:xfrm>
            <a:off x="6066246" y="5551813"/>
            <a:ext cx="6073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물체와 사람 간의 관계를 판단하여 점수를 매기는 함수</a:t>
            </a:r>
            <a:r>
              <a:rPr lang="en-US" altLang="ko-KR" dirty="0"/>
              <a:t>. </a:t>
            </a:r>
            <a:r>
              <a:rPr lang="ko-KR" altLang="en-US" dirty="0"/>
              <a:t>사람의 양 끝 </a:t>
            </a:r>
            <a:r>
              <a:rPr lang="en-US" altLang="ko-KR" dirty="0"/>
              <a:t>x</a:t>
            </a:r>
            <a:r>
              <a:rPr lang="ko-KR" altLang="en-US" dirty="0"/>
              <a:t>좌표가 웅덩이의 좌표 안에 포함되는가를 판단하여 점수를 매김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675C21-7F3D-4263-ACDB-7E136FD3CA7A}"/>
              </a:ext>
            </a:extLst>
          </p:cNvPr>
          <p:cNvSpPr txBox="1"/>
          <p:nvPr/>
        </p:nvSpPr>
        <p:spPr>
          <a:xfrm>
            <a:off x="809704" y="817193"/>
            <a:ext cx="964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스트레스 척도의 항목 중 일부를 가져와</a:t>
            </a:r>
            <a:r>
              <a:rPr lang="en-US" altLang="ko-KR" dirty="0"/>
              <a:t>, </a:t>
            </a:r>
            <a:r>
              <a:rPr lang="ko-KR" altLang="en-US" dirty="0"/>
              <a:t>항목별로 점수를 </a:t>
            </a:r>
            <a:r>
              <a:rPr lang="ko-KR" altLang="en-US" dirty="0" err="1"/>
              <a:t>리턴하는</a:t>
            </a:r>
            <a:r>
              <a:rPr lang="ko-KR" altLang="en-US" dirty="0"/>
              <a:t> 함수를 만들어 줌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A6DA554-1724-4594-96BB-C3BA6CC47CBE}"/>
              </a:ext>
            </a:extLst>
          </p:cNvPr>
          <p:cNvSpPr/>
          <p:nvPr/>
        </p:nvSpPr>
        <p:spPr>
          <a:xfrm>
            <a:off x="418704" y="883523"/>
            <a:ext cx="337868" cy="2685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375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C62F7FD-61C8-493C-B39B-F00501C79098}"/>
              </a:ext>
            </a:extLst>
          </p:cNvPr>
          <p:cNvSpPr/>
          <p:nvPr/>
        </p:nvSpPr>
        <p:spPr>
          <a:xfrm>
            <a:off x="2494623" y="1109709"/>
            <a:ext cx="7474998" cy="4376691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9BAD5F-133B-4422-B24E-D6DB851BE2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빗속의 사람</a:t>
            </a:r>
            <a:br>
              <a:rPr lang="en-US" altLang="ko-KR" dirty="0">
                <a:latin typeface="DX방탄고딕" panose="02020600000000000000" pitchFamily="18" charset="-127"/>
                <a:ea typeface="DX방탄고딕" panose="02020600000000000000" pitchFamily="18" charset="-127"/>
              </a:rPr>
            </a:br>
            <a:r>
              <a:rPr lang="en-US" altLang="ko-KR" sz="2400" b="1" dirty="0">
                <a:solidFill>
                  <a:srgbClr val="00339A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P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erson</a:t>
            </a:r>
            <a:r>
              <a:rPr lang="en-US" altLang="ko-KR" sz="240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 </a:t>
            </a:r>
            <a:r>
              <a:rPr lang="en-US" altLang="ko-KR" sz="2400" b="1" dirty="0">
                <a:solidFill>
                  <a:srgbClr val="00339A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I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n</a:t>
            </a:r>
            <a:r>
              <a:rPr lang="en-US" altLang="ko-KR" sz="240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 </a:t>
            </a:r>
            <a:r>
              <a:rPr lang="en-US" altLang="ko-KR" sz="2400" b="1" dirty="0">
                <a:solidFill>
                  <a:srgbClr val="00339A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T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he</a:t>
            </a:r>
            <a:r>
              <a:rPr lang="en-US" altLang="ko-KR" sz="2400" dirty="0">
                <a:latin typeface="DX방탄고딕" panose="02020600000000000000" pitchFamily="18" charset="-127"/>
                <a:ea typeface="DX방탄고딕" panose="02020600000000000000" pitchFamily="18" charset="-127"/>
              </a:rPr>
              <a:t> </a:t>
            </a:r>
            <a:r>
              <a:rPr lang="en-US" altLang="ko-KR" sz="2400" b="1" dirty="0">
                <a:solidFill>
                  <a:srgbClr val="00339A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R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ain</a:t>
            </a:r>
            <a:endParaRPr lang="ko-KR" altLang="en-US" dirty="0"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CE255-17A8-4B1A-8A8C-981BB3BDE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15104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그림 심리검사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B6832B-5E0E-4341-B461-329BCCEEB532}"/>
              </a:ext>
            </a:extLst>
          </p:cNvPr>
          <p:cNvSpPr txBox="1"/>
          <p:nvPr/>
        </p:nvSpPr>
        <p:spPr>
          <a:xfrm>
            <a:off x="10940244" y="4858474"/>
            <a:ext cx="9140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김재현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김정환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박경록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이선구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전혜정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정지혁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324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FA685BBE-870E-48A6-A3E1-94019C75E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644" y="1430014"/>
            <a:ext cx="5094197" cy="3900375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6AF4008A-F033-40C4-8C7E-D2248E729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7" y="87724"/>
            <a:ext cx="6857144" cy="6725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자원 점수를 산출하는 함수 정의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5387341-5DA5-48DE-A58A-79C37917D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2" y="1479482"/>
            <a:ext cx="5202500" cy="3739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5AB876-FF44-41FB-AB1C-59B297196489}"/>
              </a:ext>
            </a:extLst>
          </p:cNvPr>
          <p:cNvSpPr txBox="1"/>
          <p:nvPr/>
        </p:nvSpPr>
        <p:spPr>
          <a:xfrm>
            <a:off x="751010" y="805054"/>
            <a:ext cx="964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자원 척도의 항목 중 일부를 가져와</a:t>
            </a:r>
            <a:r>
              <a:rPr lang="en-US" altLang="ko-KR" dirty="0"/>
              <a:t>, </a:t>
            </a:r>
            <a:r>
              <a:rPr lang="ko-KR" altLang="en-US" dirty="0"/>
              <a:t>항목별로 점수를 계산하는 함수를 만들어 줌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50BEB88-2F20-44C1-A23E-88949F802F0D}"/>
              </a:ext>
            </a:extLst>
          </p:cNvPr>
          <p:cNvSpPr/>
          <p:nvPr/>
        </p:nvSpPr>
        <p:spPr>
          <a:xfrm>
            <a:off x="336511" y="870457"/>
            <a:ext cx="337868" cy="2685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AE5C7F-4ED3-464B-82E7-018E12A86212}"/>
              </a:ext>
            </a:extLst>
          </p:cNvPr>
          <p:cNvSpPr/>
          <p:nvPr/>
        </p:nvSpPr>
        <p:spPr>
          <a:xfrm>
            <a:off x="211983" y="2445248"/>
            <a:ext cx="5202500" cy="1818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6833DE-8889-4373-BBD0-0AC61ED48AF5}"/>
              </a:ext>
            </a:extLst>
          </p:cNvPr>
          <p:cNvSpPr/>
          <p:nvPr/>
        </p:nvSpPr>
        <p:spPr>
          <a:xfrm>
            <a:off x="6626832" y="1399193"/>
            <a:ext cx="2582590" cy="1607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C9353C-7315-4E9D-9FBF-60A1421FD7BC}"/>
              </a:ext>
            </a:extLst>
          </p:cNvPr>
          <p:cNvSpPr txBox="1"/>
          <p:nvPr/>
        </p:nvSpPr>
        <p:spPr>
          <a:xfrm>
            <a:off x="9286053" y="1399192"/>
            <a:ext cx="2434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앞서 정의한 함수를 활용해 인물의 크기를 판단하여 점수를 매김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7DC1B8-BA26-4F7F-B77E-C6BCEB159340}"/>
              </a:ext>
            </a:extLst>
          </p:cNvPr>
          <p:cNvSpPr txBox="1"/>
          <p:nvPr/>
        </p:nvSpPr>
        <p:spPr>
          <a:xfrm>
            <a:off x="2160997" y="4359439"/>
            <a:ext cx="40661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우산이 비로부터 사람을 적절하게 보호하고 있는가를 판단하여 점수를 매기는 함수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사람과 우산의 </a:t>
            </a:r>
            <a:r>
              <a:rPr lang="en-US" altLang="ko-KR" dirty="0"/>
              <a:t>y</a:t>
            </a:r>
            <a:r>
              <a:rPr lang="ko-KR" altLang="en-US" dirty="0"/>
              <a:t>좌표를 비교하여 판단한다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8254AF-6895-4661-AFB3-1F5165F86164}"/>
              </a:ext>
            </a:extLst>
          </p:cNvPr>
          <p:cNvSpPr/>
          <p:nvPr/>
        </p:nvSpPr>
        <p:spPr>
          <a:xfrm>
            <a:off x="6626832" y="3037345"/>
            <a:ext cx="5094197" cy="2262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06EFD-C0BB-4264-BAED-E2BCF041B5D7}"/>
              </a:ext>
            </a:extLst>
          </p:cNvPr>
          <p:cNvSpPr txBox="1"/>
          <p:nvPr/>
        </p:nvSpPr>
        <p:spPr>
          <a:xfrm>
            <a:off x="6507923" y="5431214"/>
            <a:ext cx="5556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인물의 중심좌표가 그림의 특정 비율 내에 존재하는가를 판단하는 함수</a:t>
            </a:r>
            <a:r>
              <a:rPr lang="en-US" altLang="ko-KR" dirty="0"/>
              <a:t>. </a:t>
            </a:r>
            <a:r>
              <a:rPr lang="ko-KR" altLang="en-US" dirty="0"/>
              <a:t>그림 내에서의 인물의 위치를 판단하여 점수를 매김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5709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AF4008A-F033-40C4-8C7E-D2248E729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6" y="87724"/>
            <a:ext cx="7796129" cy="6725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스트레스와 자원점수 합산 및 최종 대처능력점수 출력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65B3082-AFAC-4D7C-AFB6-487DCAA0C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485" y="3733327"/>
            <a:ext cx="4502381" cy="1244664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55576B1-0B77-4BBB-BC1F-04943E931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88" y="1580566"/>
            <a:ext cx="4750044" cy="3397425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FAC25D7-47BC-47DF-B9E9-0CE9D5E17302}"/>
              </a:ext>
            </a:extLst>
          </p:cNvPr>
          <p:cNvSpPr/>
          <p:nvPr/>
        </p:nvSpPr>
        <p:spPr>
          <a:xfrm>
            <a:off x="5545703" y="3691646"/>
            <a:ext cx="345355" cy="1005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CF4D7-CCB7-4DB9-B3E7-05C111BB3DD3}"/>
              </a:ext>
            </a:extLst>
          </p:cNvPr>
          <p:cNvSpPr txBox="1"/>
          <p:nvPr/>
        </p:nvSpPr>
        <p:spPr>
          <a:xfrm>
            <a:off x="6609707" y="5202624"/>
            <a:ext cx="3684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대처능력 산출함수를 정의하고</a:t>
            </a:r>
            <a:endParaRPr lang="en-US" altLang="ko-KR" dirty="0"/>
          </a:p>
          <a:p>
            <a:r>
              <a:rPr lang="ko-KR" altLang="en-US" dirty="0"/>
              <a:t>최종 대처능력 점수를 출력해본다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0E87B0-0B47-42C6-B57D-045A6BECED8B}"/>
              </a:ext>
            </a:extLst>
          </p:cNvPr>
          <p:cNvSpPr txBox="1"/>
          <p:nvPr/>
        </p:nvSpPr>
        <p:spPr>
          <a:xfrm>
            <a:off x="331588" y="5202624"/>
            <a:ext cx="4897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앞서 항목별로 만들었던 함수들의 결과값들을 모두 합산해서</a:t>
            </a:r>
            <a:r>
              <a:rPr lang="en-US" altLang="ko-KR" dirty="0"/>
              <a:t>, </a:t>
            </a:r>
            <a:r>
              <a:rPr lang="ko-KR" altLang="en-US" dirty="0"/>
              <a:t>스트레스 점수와 자원 점수를 계산하는 함수를 만들어 줌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18362-3B72-4AC7-9FC7-D81BC8817162}"/>
              </a:ext>
            </a:extLst>
          </p:cNvPr>
          <p:cNvSpPr txBox="1"/>
          <p:nvPr/>
        </p:nvSpPr>
        <p:spPr>
          <a:xfrm>
            <a:off x="8065214" y="3322314"/>
            <a:ext cx="534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대처능력 </a:t>
            </a:r>
            <a:r>
              <a:rPr lang="en-US" altLang="ko-KR" dirty="0"/>
              <a:t>= </a:t>
            </a:r>
            <a:r>
              <a:rPr lang="ko-KR" altLang="en-US" dirty="0"/>
              <a:t>자원점수 </a:t>
            </a:r>
            <a:r>
              <a:rPr lang="en-US" altLang="ko-KR" dirty="0"/>
              <a:t>- </a:t>
            </a:r>
            <a:r>
              <a:rPr lang="ko-KR" altLang="en-US" dirty="0"/>
              <a:t>스트레스점수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B71720-89C9-49C9-8657-B6085C7E9877}"/>
              </a:ext>
            </a:extLst>
          </p:cNvPr>
          <p:cNvSpPr/>
          <p:nvPr/>
        </p:nvSpPr>
        <p:spPr>
          <a:xfrm>
            <a:off x="7028783" y="3733327"/>
            <a:ext cx="4048190" cy="572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267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AF4008A-F033-40C4-8C7E-D2248E729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7" y="87724"/>
            <a:ext cx="6857144" cy="67256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그림에 대한 최종 결과 보고서 출력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4E96C9D-0C29-4D17-8FD1-24749D18A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265" y="1029525"/>
            <a:ext cx="5080219" cy="3648727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4D47B92-AB35-4FBE-A288-17A47FCCAA89}"/>
              </a:ext>
            </a:extLst>
          </p:cNvPr>
          <p:cNvSpPr/>
          <p:nvPr/>
        </p:nvSpPr>
        <p:spPr>
          <a:xfrm>
            <a:off x="6189934" y="3331853"/>
            <a:ext cx="345355" cy="1005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88C3A-8976-4ADD-AE9C-147A1D4C9929}"/>
              </a:ext>
            </a:extLst>
          </p:cNvPr>
          <p:cNvSpPr txBox="1"/>
          <p:nvPr/>
        </p:nvSpPr>
        <p:spPr>
          <a:xfrm>
            <a:off x="256516" y="4897244"/>
            <a:ext cx="5789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미리 정리해둔 해석 코멘트를 참고하고</a:t>
            </a:r>
            <a:r>
              <a:rPr lang="en-US" altLang="ko-KR" dirty="0"/>
              <a:t>, </a:t>
            </a:r>
            <a:r>
              <a:rPr lang="ko-KR" altLang="en-US" dirty="0"/>
              <a:t>최종 대처능력 점수의 크기를 판단하여 최종 결과 보고서를 출력하는 함수를 정의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5FACDD-8065-4C6C-AE07-C37FD7F83C38}"/>
              </a:ext>
            </a:extLst>
          </p:cNvPr>
          <p:cNvSpPr txBox="1"/>
          <p:nvPr/>
        </p:nvSpPr>
        <p:spPr>
          <a:xfrm>
            <a:off x="6778893" y="4897244"/>
            <a:ext cx="5789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테스트 그림에 대한 최종 결과보고서 출력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E92157F-0151-4C98-A3C4-4229BF552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58" y="1037426"/>
            <a:ext cx="5862510" cy="364082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DEAE611-959D-4375-9DFF-B1879AD73A8E}"/>
              </a:ext>
            </a:extLst>
          </p:cNvPr>
          <p:cNvSpPr/>
          <p:nvPr/>
        </p:nvSpPr>
        <p:spPr>
          <a:xfrm>
            <a:off x="476075" y="3240878"/>
            <a:ext cx="2186102" cy="10960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0A95F-40CC-4823-9AF8-AF33DCABDC14}"/>
              </a:ext>
            </a:extLst>
          </p:cNvPr>
          <p:cNvSpPr txBox="1"/>
          <p:nvPr/>
        </p:nvSpPr>
        <p:spPr>
          <a:xfrm>
            <a:off x="2844777" y="3275602"/>
            <a:ext cx="180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점수가 </a:t>
            </a:r>
          </a:p>
        </p:txBody>
      </p:sp>
    </p:spTree>
    <p:extLst>
      <p:ext uri="{BB962C8B-B14F-4D97-AF65-F5344CB8AC3E}">
        <p14:creationId xmlns:p14="http://schemas.microsoft.com/office/powerpoint/2010/main" val="701203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AF4008A-F033-40C4-8C7E-D2248E729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57" y="87724"/>
            <a:ext cx="6857144" cy="672564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Mask</a:t>
            </a:r>
            <a:r>
              <a:rPr lang="ko-KR" altLang="en-US" sz="2400" dirty="0"/>
              <a:t>된 이미지 출력함수 정의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A82B068-491E-4490-A10F-DB19E7B95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87" y="949090"/>
            <a:ext cx="6679198" cy="433182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65F08DD-719F-420C-B870-269BB5B0B5C0}"/>
              </a:ext>
            </a:extLst>
          </p:cNvPr>
          <p:cNvSpPr/>
          <p:nvPr/>
        </p:nvSpPr>
        <p:spPr>
          <a:xfrm>
            <a:off x="414670" y="949091"/>
            <a:ext cx="5575164" cy="9310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987C57-EFA1-47E2-A921-19550C0EED61}"/>
              </a:ext>
            </a:extLst>
          </p:cNvPr>
          <p:cNvSpPr txBox="1"/>
          <p:nvPr/>
        </p:nvSpPr>
        <p:spPr>
          <a:xfrm>
            <a:off x="6157817" y="1207750"/>
            <a:ext cx="4489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이미지가 출력될 틀을 만들어주는 함수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75302B-CF26-4C2E-8BDC-22ED75CEF72D}"/>
              </a:ext>
            </a:extLst>
          </p:cNvPr>
          <p:cNvSpPr/>
          <p:nvPr/>
        </p:nvSpPr>
        <p:spPr>
          <a:xfrm>
            <a:off x="414670" y="1976502"/>
            <a:ext cx="6511215" cy="3304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19025F-5377-47BC-8A8A-666FC0A2CA07}"/>
              </a:ext>
            </a:extLst>
          </p:cNvPr>
          <p:cNvSpPr txBox="1"/>
          <p:nvPr/>
        </p:nvSpPr>
        <p:spPr>
          <a:xfrm>
            <a:off x="7246268" y="3078125"/>
            <a:ext cx="4683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이미지 출력함수를 정의한다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함수의 </a:t>
            </a:r>
            <a:r>
              <a:rPr lang="ko-KR" altLang="en-US" dirty="0" err="1"/>
              <a:t>입력값으로</a:t>
            </a:r>
            <a:r>
              <a:rPr lang="ko-KR" altLang="en-US" dirty="0"/>
              <a:t> 여러 모델의 결과값과 이미지 객체를 넣어주면</a:t>
            </a:r>
            <a:r>
              <a:rPr lang="en-US" altLang="ko-KR" dirty="0"/>
              <a:t>, </a:t>
            </a:r>
            <a:r>
              <a:rPr lang="ko-KR" altLang="en-US" dirty="0"/>
              <a:t>물체별로 인식한 결과를 한 번에 보여준다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257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F53EF0-BCFA-4EA8-8D5B-B8BE7778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3-2.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테스트 진행</a:t>
            </a:r>
          </a:p>
        </p:txBody>
      </p:sp>
      <p:pic>
        <p:nvPicPr>
          <p:cNvPr id="9" name="내용 개체 틀 3">
            <a:extLst>
              <a:ext uri="{FF2B5EF4-FFF2-40B4-BE49-F238E27FC236}">
                <a16:creationId xmlns:a16="http://schemas.microsoft.com/office/drawing/2014/main" id="{2A19D633-F064-4770-A7BD-CA431A5D5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030" y="1825625"/>
            <a:ext cx="6513939" cy="4351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8E9C3-5688-4D2B-A59B-236D7487A13D}"/>
              </a:ext>
            </a:extLst>
          </p:cNvPr>
          <p:cNvSpPr txBox="1"/>
          <p:nvPr/>
        </p:nvSpPr>
        <p:spPr>
          <a:xfrm>
            <a:off x="7739062" y="3167390"/>
            <a:ext cx="12525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cloud 0.988</a:t>
            </a:r>
            <a:endParaRPr lang="ko-KR" alt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BEC166-85CA-4A90-BFC0-9697B6EA646D}"/>
              </a:ext>
            </a:extLst>
          </p:cNvPr>
          <p:cNvSpPr txBox="1"/>
          <p:nvPr/>
        </p:nvSpPr>
        <p:spPr>
          <a:xfrm>
            <a:off x="6304595" y="3155083"/>
            <a:ext cx="1252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cloud 0.988</a:t>
            </a:r>
            <a:endParaRPr lang="ko-KR" altLang="en-US" sz="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C8896B-651B-4228-8FB2-D5F7FC0541A9}"/>
              </a:ext>
            </a:extLst>
          </p:cNvPr>
          <p:cNvSpPr txBox="1"/>
          <p:nvPr/>
        </p:nvSpPr>
        <p:spPr>
          <a:xfrm>
            <a:off x="7113745" y="3619828"/>
            <a:ext cx="1252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umbrella 0.968</a:t>
            </a:r>
            <a:endParaRPr lang="ko-KR" alt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88193-F1CF-48AA-8767-75E63F3D9038}"/>
              </a:ext>
            </a:extLst>
          </p:cNvPr>
          <p:cNvSpPr txBox="1"/>
          <p:nvPr/>
        </p:nvSpPr>
        <p:spPr>
          <a:xfrm>
            <a:off x="6437781" y="4246752"/>
            <a:ext cx="1252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person 0.991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40E250-9340-4D43-AB27-260EEFE44771}"/>
              </a:ext>
            </a:extLst>
          </p:cNvPr>
          <p:cNvSpPr txBox="1"/>
          <p:nvPr/>
        </p:nvSpPr>
        <p:spPr>
          <a:xfrm>
            <a:off x="5639440" y="5691577"/>
            <a:ext cx="1252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puddle 0.985</a:t>
            </a:r>
            <a:endParaRPr lang="ko-KR" altLang="en-US" sz="9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8A6079-5FB8-4431-8CF6-715726DCFCAA}"/>
              </a:ext>
            </a:extLst>
          </p:cNvPr>
          <p:cNvSpPr/>
          <p:nvPr/>
        </p:nvSpPr>
        <p:spPr>
          <a:xfrm>
            <a:off x="4884103" y="2943248"/>
            <a:ext cx="4673783" cy="3476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A5E075-3412-4C2D-8E65-CC25C24B1446}"/>
              </a:ext>
            </a:extLst>
          </p:cNvPr>
          <p:cNvSpPr txBox="1"/>
          <p:nvPr/>
        </p:nvSpPr>
        <p:spPr>
          <a:xfrm>
            <a:off x="9652500" y="2943248"/>
            <a:ext cx="20355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앞서 만든 함수로 테스트 진행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기존에 존재하는 이미지를 가져와 물체 예측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5949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D9162-1561-4F66-9586-C44CA9A7D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3" name="그림 12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FCEF36DD-C78C-471D-935D-8932BBA3B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98" y="621912"/>
            <a:ext cx="4295233" cy="307817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AD08F5D-D8BF-4F5E-A094-10DE5B214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5" y="3734600"/>
            <a:ext cx="4295232" cy="30781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49B466E-36E3-41E1-8F7E-56AC7B6986E6}"/>
              </a:ext>
            </a:extLst>
          </p:cNvPr>
          <p:cNvSpPr txBox="1"/>
          <p:nvPr/>
        </p:nvSpPr>
        <p:spPr>
          <a:xfrm>
            <a:off x="498869" y="308853"/>
            <a:ext cx="926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그림을 그려보고 </a:t>
            </a:r>
            <a:r>
              <a:rPr lang="en-US" altLang="ko-KR" dirty="0"/>
              <a:t>mask</a:t>
            </a:r>
            <a:r>
              <a:rPr lang="ko-KR" altLang="en-US" dirty="0"/>
              <a:t>된 이미지와 이에 따른 해석 결과를 출력해보았다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EED905C-9C34-46A2-BB16-E4D7133528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57" y="830707"/>
            <a:ext cx="6265528" cy="279801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D205111-9C67-46F3-9D51-EBAB525356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457" y="3860618"/>
            <a:ext cx="6265528" cy="286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03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E539E-DA4C-4AC7-9F44-945FBE9E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4. 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한계점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CBE6EE-EDCA-4D3D-BD60-5FA35A1D8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75985"/>
          </a:xfrm>
        </p:spPr>
        <p:txBody>
          <a:bodyPr/>
          <a:lstStyle/>
          <a:p>
            <a:r>
              <a:rPr lang="ko-KR" altLang="en-US" dirty="0"/>
              <a:t>시간 관계상 생략된 데이터 </a:t>
            </a:r>
            <a:r>
              <a:rPr lang="en-US" altLang="ko-KR" sz="2200" dirty="0"/>
              <a:t>(ex </a:t>
            </a:r>
            <a:r>
              <a:rPr lang="ko-KR" altLang="en-US" sz="2200" dirty="0"/>
              <a:t>집</a:t>
            </a:r>
            <a:r>
              <a:rPr lang="en-US" altLang="ko-KR" sz="2200" dirty="0"/>
              <a:t>, </a:t>
            </a:r>
            <a:r>
              <a:rPr lang="ko-KR" altLang="en-US" sz="2200" dirty="0"/>
              <a:t>가로등</a:t>
            </a:r>
            <a:r>
              <a:rPr lang="en-US" altLang="ko-KR" sz="2200" dirty="0"/>
              <a:t>, </a:t>
            </a:r>
            <a:r>
              <a:rPr lang="ko-KR" altLang="en-US" sz="2200" dirty="0"/>
              <a:t>얼굴표정 등의 평가 요소들</a:t>
            </a:r>
            <a:r>
              <a:rPr lang="en-US" altLang="ko-KR" sz="2200" dirty="0"/>
              <a:t>)</a:t>
            </a:r>
          </a:p>
          <a:p>
            <a:r>
              <a:rPr lang="ko-KR" altLang="en-US" dirty="0"/>
              <a:t>그림의 전체적인 느낌</a:t>
            </a:r>
            <a:r>
              <a:rPr lang="en-US" altLang="ko-KR" dirty="0"/>
              <a:t>,</a:t>
            </a:r>
            <a:r>
              <a:rPr lang="ko-KR" altLang="en-US" dirty="0"/>
              <a:t> 분위기</a:t>
            </a:r>
            <a:r>
              <a:rPr lang="en-US" altLang="ko-KR" dirty="0"/>
              <a:t>, </a:t>
            </a:r>
            <a:r>
              <a:rPr lang="ko-KR" altLang="en-US" dirty="0"/>
              <a:t>그린 순서</a:t>
            </a:r>
            <a:r>
              <a:rPr lang="en-US" altLang="ko-KR" dirty="0"/>
              <a:t>, </a:t>
            </a:r>
            <a:r>
              <a:rPr lang="ko-KR" altLang="en-US" dirty="0"/>
              <a:t>상세한 내용 등을 내담자와 대화를 통해 파악하지 못함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29520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E539E-DA4C-4AC7-9F44-945FBE9E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5. 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참고자료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CBE6EE-EDCA-4D3D-BD60-5FA35A1D8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879" y="1585733"/>
            <a:ext cx="10285071" cy="5138637"/>
          </a:xfrm>
        </p:spPr>
        <p:txBody>
          <a:bodyPr>
            <a:noAutofit/>
          </a:bodyPr>
          <a:lstStyle/>
          <a:p>
            <a:r>
              <a:rPr lang="ko-KR" altLang="en-US" sz="1400" dirty="0"/>
              <a:t>인터넷 사이트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 err="1"/>
              <a:t>Github</a:t>
            </a:r>
            <a:r>
              <a:rPr lang="en-US" altLang="ko-KR" sz="1400" dirty="0"/>
              <a:t>, </a:t>
            </a:r>
            <a:r>
              <a:rPr lang="en-US" altLang="ko-KR" sz="1400" u="sng" dirty="0">
                <a:hlinkClick r:id="rId2"/>
              </a:rPr>
              <a:t>https://github.com/matterport/Mask_RCNN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-</a:t>
            </a:r>
            <a:r>
              <a:rPr lang="ko-KR" altLang="en-US" sz="1400" dirty="0"/>
              <a:t> 티스토리</a:t>
            </a:r>
            <a:r>
              <a:rPr lang="en-US" altLang="ko-KR" sz="1400" dirty="0"/>
              <a:t>, </a:t>
            </a:r>
            <a:r>
              <a:rPr lang="en-US" altLang="ko-KR" sz="1400" dirty="0">
                <a:hlinkClick r:id="rId3"/>
              </a:rPr>
              <a:t>https://hansonminlearning.tistory.com/41</a:t>
            </a:r>
            <a:endParaRPr lang="en-US" altLang="ko-KR" sz="1400" dirty="0"/>
          </a:p>
          <a:p>
            <a:r>
              <a:rPr lang="ko-KR" altLang="en-US" sz="1400" dirty="0"/>
              <a:t>단행본</a:t>
            </a:r>
          </a:p>
          <a:p>
            <a:pPr marL="0" indent="0">
              <a:buNone/>
            </a:pPr>
            <a:r>
              <a:rPr lang="en-US" altLang="ko-KR" sz="1400" dirty="0"/>
              <a:t>- </a:t>
            </a:r>
            <a:r>
              <a:rPr lang="ko-KR" altLang="en-US" sz="1400" dirty="0"/>
              <a:t>박영숙 외 </a:t>
            </a:r>
            <a:r>
              <a:rPr lang="en-US" altLang="ko-KR" sz="1400" dirty="0"/>
              <a:t>6</a:t>
            </a:r>
            <a:r>
              <a:rPr lang="ko-KR" altLang="en-US" sz="1400" dirty="0"/>
              <a:t>인</a:t>
            </a:r>
            <a:r>
              <a:rPr lang="en-US" altLang="ko-KR" sz="1400" dirty="0"/>
              <a:t>(2019). </a:t>
            </a:r>
            <a:r>
              <a:rPr lang="ko-KR" altLang="en-US" sz="1400" b="1" dirty="0"/>
              <a:t>현대 심리평가의 이해와 활용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학지사</a:t>
            </a: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- </a:t>
            </a:r>
            <a:r>
              <a:rPr lang="ko-KR" altLang="en-US" sz="1400" dirty="0"/>
              <a:t>김병철 외 </a:t>
            </a:r>
            <a:r>
              <a:rPr lang="en-US" altLang="ko-KR" sz="1400" dirty="0"/>
              <a:t>2</a:t>
            </a:r>
            <a:r>
              <a:rPr lang="ko-KR" altLang="en-US" sz="1400" dirty="0"/>
              <a:t>인</a:t>
            </a:r>
            <a:r>
              <a:rPr lang="en-US" altLang="ko-KR" sz="1400" dirty="0"/>
              <a:t>(2014). </a:t>
            </a:r>
            <a:r>
              <a:rPr lang="ko-KR" altLang="en-US" sz="1400" b="1" dirty="0"/>
              <a:t>그림과 심리진단</a:t>
            </a:r>
            <a:r>
              <a:rPr lang="en-US" altLang="ko-KR" sz="1400" dirty="0"/>
              <a:t>. </a:t>
            </a:r>
            <a:r>
              <a:rPr lang="ko-KR" altLang="en-US" sz="1400" dirty="0"/>
              <a:t>양서원</a:t>
            </a:r>
          </a:p>
          <a:p>
            <a:pPr marL="0" indent="0">
              <a:buNone/>
            </a:pPr>
            <a:r>
              <a:rPr lang="en-US" altLang="ko-KR" sz="1400" dirty="0"/>
              <a:t>- </a:t>
            </a:r>
            <a:r>
              <a:rPr lang="ko-KR" altLang="en-US" sz="1400" dirty="0" err="1"/>
              <a:t>최외선</a:t>
            </a:r>
            <a:r>
              <a:rPr lang="ko-KR" altLang="en-US" sz="1400" dirty="0"/>
              <a:t> 외 </a:t>
            </a:r>
            <a:r>
              <a:rPr lang="en-US" altLang="ko-KR" sz="1400" dirty="0"/>
              <a:t>3</a:t>
            </a:r>
            <a:r>
              <a:rPr lang="ko-KR" altLang="en-US" sz="1400" dirty="0"/>
              <a:t>인</a:t>
            </a:r>
            <a:r>
              <a:rPr lang="en-US" altLang="ko-KR" sz="1400" dirty="0"/>
              <a:t>(2006). </a:t>
            </a:r>
            <a:r>
              <a:rPr lang="ko-KR" altLang="en-US" sz="1400" b="1" dirty="0"/>
              <a:t>미술치료기법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학지사</a:t>
            </a:r>
            <a:endParaRPr lang="ko-KR" altLang="en-US" sz="1400" dirty="0"/>
          </a:p>
          <a:p>
            <a:r>
              <a:rPr lang="ko-KR" altLang="en-US" sz="1400" dirty="0"/>
              <a:t>논문</a:t>
            </a:r>
          </a:p>
          <a:p>
            <a:pPr marL="0" indent="0">
              <a:buNone/>
            </a:pPr>
            <a:r>
              <a:rPr lang="en-US" altLang="ko-KR" sz="1400" dirty="0"/>
              <a:t>- Lack, H. S.(1996). The Person-In-The-Rain projective drawing as a measure of children’s coping capacity, Unpublished doctoral dissertation, the </a:t>
            </a:r>
            <a:r>
              <a:rPr lang="en-US" altLang="ko-KR" sz="1400" dirty="0" err="1"/>
              <a:t>california</a:t>
            </a:r>
            <a:r>
              <a:rPr lang="en-US" altLang="ko-KR" sz="1400" dirty="0"/>
              <a:t> school of psychology at Alameda.</a:t>
            </a:r>
          </a:p>
          <a:p>
            <a:pPr marL="0" indent="0">
              <a:buNone/>
            </a:pPr>
            <a:r>
              <a:rPr lang="en-US" altLang="ko-KR" sz="1400" dirty="0"/>
              <a:t>- </a:t>
            </a:r>
            <a:r>
              <a:rPr lang="ko-KR" altLang="en-US" sz="1400" dirty="0" err="1"/>
              <a:t>김갑숙</a:t>
            </a:r>
            <a:r>
              <a:rPr lang="en-US" altLang="ko-KR" sz="1400" dirty="0"/>
              <a:t>(2013). </a:t>
            </a:r>
            <a:r>
              <a:rPr lang="ko-KR" altLang="en-US" sz="1400" dirty="0"/>
              <a:t>청소년의 정신건강 </a:t>
            </a:r>
            <a:r>
              <a:rPr lang="ko-KR" altLang="en-US" sz="1400" dirty="0" err="1"/>
              <a:t>선별도구로서의</a:t>
            </a:r>
            <a:r>
              <a:rPr lang="ko-KR" altLang="en-US" sz="1400" dirty="0"/>
              <a:t> 빗속의 사람 그림 활용</a:t>
            </a:r>
            <a:r>
              <a:rPr lang="en-US" altLang="ko-KR" sz="1400" dirty="0"/>
              <a:t>. </a:t>
            </a:r>
            <a:r>
              <a:rPr lang="en-US" altLang="ko-KR" sz="1400" b="1" dirty="0"/>
              <a:t>Korean Journal of Counseling</a:t>
            </a:r>
            <a:r>
              <a:rPr lang="en-US" altLang="ko-KR" sz="1400" dirty="0"/>
              <a:t>, 14(3)</a:t>
            </a:r>
          </a:p>
          <a:p>
            <a:pPr marL="0" indent="0">
              <a:buNone/>
            </a:pPr>
            <a:r>
              <a:rPr lang="en-US" altLang="ko-KR" sz="1400" dirty="0"/>
              <a:t>- </a:t>
            </a:r>
            <a:r>
              <a:rPr lang="ko-KR" altLang="en-US" sz="1400" dirty="0" err="1"/>
              <a:t>김우민</a:t>
            </a:r>
            <a:r>
              <a:rPr lang="en-US" altLang="ko-KR" sz="1400" dirty="0"/>
              <a:t>, </a:t>
            </a:r>
            <a:r>
              <a:rPr lang="ko-KR" altLang="en-US" sz="1400" dirty="0"/>
              <a:t>이은주</a:t>
            </a:r>
            <a:r>
              <a:rPr lang="en-US" altLang="ko-KR" sz="1400" dirty="0"/>
              <a:t>(2020). </a:t>
            </a:r>
            <a:r>
              <a:rPr lang="ko-KR" altLang="en-US" sz="1400" dirty="0"/>
              <a:t>병원전산실 종사자의 직무스트레스 및 대처 방식과 </a:t>
            </a:r>
            <a:r>
              <a:rPr lang="en-US" altLang="ko-KR" sz="1400" dirty="0"/>
              <a:t>'</a:t>
            </a:r>
            <a:r>
              <a:rPr lang="ko-KR" altLang="en-US" sz="1400" dirty="0"/>
              <a:t>빗속의 사람 그림검사</a:t>
            </a:r>
            <a:r>
              <a:rPr lang="en-US" altLang="ko-KR" sz="1400" dirty="0"/>
              <a:t>' </a:t>
            </a:r>
            <a:r>
              <a:rPr lang="ko-KR" altLang="en-US" sz="1400" dirty="0"/>
              <a:t>반응특성 연구</a:t>
            </a:r>
            <a:r>
              <a:rPr lang="en-US" altLang="ko-KR" sz="1400" dirty="0"/>
              <a:t>. </a:t>
            </a:r>
            <a:r>
              <a:rPr lang="ko-KR" altLang="en-US" sz="1400" b="1" dirty="0"/>
              <a:t>미술치료연구</a:t>
            </a:r>
            <a:r>
              <a:rPr lang="en-US" altLang="ko-KR" sz="1400" dirty="0"/>
              <a:t>, 27(6)</a:t>
            </a:r>
          </a:p>
          <a:p>
            <a:pPr marL="0" indent="0">
              <a:buNone/>
            </a:pPr>
            <a:r>
              <a:rPr lang="en-US" altLang="ko-KR" sz="1400" dirty="0"/>
              <a:t>- </a:t>
            </a:r>
            <a:r>
              <a:rPr lang="ko-KR" altLang="en-US" sz="1400" dirty="0"/>
              <a:t>김수진</a:t>
            </a:r>
            <a:r>
              <a:rPr lang="en-US" altLang="ko-KR" sz="1400" dirty="0"/>
              <a:t>, </a:t>
            </a:r>
            <a:r>
              <a:rPr lang="ko-KR" altLang="en-US" sz="1400" dirty="0"/>
              <a:t>한경아</a:t>
            </a:r>
            <a:r>
              <a:rPr lang="en-US" altLang="ko-KR" sz="1400" dirty="0"/>
              <a:t>(2019). </a:t>
            </a:r>
            <a:r>
              <a:rPr lang="ko-KR" altLang="en-US" sz="1400" dirty="0"/>
              <a:t>대학생의 취업스트레스와 진로결정 자기효능감 수준에 따른 빗속의 사람</a:t>
            </a:r>
            <a:r>
              <a:rPr lang="en-US" altLang="ko-KR" sz="1400" dirty="0"/>
              <a:t>(PITR) </a:t>
            </a:r>
            <a:r>
              <a:rPr lang="ko-KR" altLang="en-US" sz="1400" dirty="0"/>
              <a:t>그림검사 반응특성</a:t>
            </a:r>
            <a:r>
              <a:rPr lang="en-US" altLang="ko-KR" sz="1400" dirty="0"/>
              <a:t>. </a:t>
            </a:r>
            <a:r>
              <a:rPr lang="ko-KR" altLang="en-US" sz="1400" b="1" dirty="0"/>
              <a:t>미술과 교육</a:t>
            </a:r>
            <a:r>
              <a:rPr lang="en-US" altLang="ko-KR" sz="1400" dirty="0"/>
              <a:t>, 20(1)</a:t>
            </a:r>
          </a:p>
          <a:p>
            <a:pPr marL="0" indent="0">
              <a:buNone/>
            </a:pPr>
            <a:r>
              <a:rPr lang="en-US" altLang="ko-KR" sz="1400" dirty="0"/>
              <a:t>- </a:t>
            </a:r>
            <a:r>
              <a:rPr lang="ko-KR" altLang="en-US" sz="1400" dirty="0"/>
              <a:t>김미현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이근매</a:t>
            </a:r>
            <a:r>
              <a:rPr lang="ko-KR" altLang="en-US" sz="1400" dirty="0"/>
              <a:t> </a:t>
            </a:r>
            <a:r>
              <a:rPr lang="en-US" altLang="ko-KR" sz="1400" dirty="0"/>
              <a:t>(2014). </a:t>
            </a:r>
            <a:r>
              <a:rPr lang="ko-KR" altLang="en-US" sz="1400" dirty="0"/>
              <a:t>소방공무원의 직무스트레스 정도에 따른 ‘빗속의 사람’ 그림 반응특성 연구</a:t>
            </a:r>
            <a:r>
              <a:rPr lang="en-US" altLang="ko-KR" sz="1400" dirty="0"/>
              <a:t>. </a:t>
            </a:r>
            <a:r>
              <a:rPr lang="ko-KR" altLang="en-US" sz="1400" b="1" dirty="0"/>
              <a:t>임상미술심리연구</a:t>
            </a:r>
            <a:r>
              <a:rPr lang="en-US" altLang="ko-KR" sz="1400" dirty="0"/>
              <a:t>, 4(2)</a:t>
            </a:r>
          </a:p>
          <a:p>
            <a:pPr marL="0" indent="0">
              <a:buNone/>
            </a:pPr>
            <a:r>
              <a:rPr lang="en-US" altLang="ko-KR" sz="1400" dirty="0"/>
              <a:t>- </a:t>
            </a:r>
            <a:r>
              <a:rPr lang="ko-KR" altLang="en-US" sz="1400" dirty="0"/>
              <a:t>정길수</a:t>
            </a:r>
            <a:r>
              <a:rPr lang="en-US" altLang="ko-KR" sz="1400" dirty="0"/>
              <a:t>(2012). </a:t>
            </a:r>
            <a:r>
              <a:rPr lang="ko-KR" altLang="en-US" sz="1400" dirty="0"/>
              <a:t>대학생의 빗속의 사람그림 반응특성과 스트레스 대처방식</a:t>
            </a:r>
            <a:r>
              <a:rPr lang="en-US" altLang="ko-KR" sz="1400" dirty="0"/>
              <a:t>. </a:t>
            </a:r>
            <a:r>
              <a:rPr lang="ko-KR" altLang="en-US" sz="1400" b="1" dirty="0"/>
              <a:t>미술치료연구</a:t>
            </a:r>
            <a:r>
              <a:rPr lang="en-US" altLang="ko-KR" sz="1400" dirty="0"/>
              <a:t>, 19(5)</a:t>
            </a:r>
          </a:p>
        </p:txBody>
      </p:sp>
    </p:spTree>
    <p:extLst>
      <p:ext uri="{BB962C8B-B14F-4D97-AF65-F5344CB8AC3E}">
        <p14:creationId xmlns:p14="http://schemas.microsoft.com/office/powerpoint/2010/main" val="3064151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001574-A192-4BED-9647-41E0B811A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50836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5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모두 수고하셨습니다</a:t>
            </a:r>
            <a:r>
              <a:rPr lang="en-US" altLang="ko-KR" sz="5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!</a:t>
            </a:r>
            <a:endParaRPr lang="ko-KR" altLang="en-US" sz="54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DF7E95-CF81-4794-867E-C12C09D17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492" y="2323731"/>
            <a:ext cx="773688" cy="110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2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C47BE-D19F-4654-8F40-8283E5F85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3094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BF7495-0E66-497A-97B2-F0FB55CA6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6759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1. 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빗속의 사람 그림검사 소개</a:t>
            </a:r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buNone/>
            </a:pP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2. PITR 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모델링 과정</a:t>
            </a:r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buNone/>
            </a:pP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3. 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코드 설명 및 구현 화면</a:t>
            </a:r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buNone/>
            </a:pP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4. 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한계점</a:t>
            </a:r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0" indent="0" algn="ctr">
              <a:buNone/>
            </a:pPr>
            <a:r>
              <a:rPr lang="en-US" altLang="ko-KR" dirty="0"/>
              <a:t>5. </a:t>
            </a:r>
            <a:r>
              <a:rPr lang="ko-KR" altLang="en-US" dirty="0"/>
              <a:t>참고자료</a:t>
            </a:r>
            <a:endParaRPr lang="ko-KR" altLang="en-US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449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19D24E-4DA3-4023-B1ED-7B21D67E5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solidFill>
                  <a:schemeClr val="accent4">
                    <a:lumMod val="60000"/>
                    <a:lumOff val="4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1. </a:t>
            </a:r>
            <a:r>
              <a:rPr lang="ko-KR" alt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빗속의 사람</a:t>
            </a:r>
            <a:r>
              <a:rPr lang="en-US" altLang="ko-KR" sz="4000" dirty="0">
                <a:solidFill>
                  <a:schemeClr val="accent4">
                    <a:lumMod val="60000"/>
                    <a:lumOff val="4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(PITR)</a:t>
            </a:r>
            <a:endParaRPr lang="ko-KR" altLang="en-US" sz="4000" dirty="0">
              <a:solidFill>
                <a:schemeClr val="accent4">
                  <a:lumMod val="60000"/>
                  <a:lumOff val="4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52A1A3-8A4D-4564-975F-E9ED091D3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6876" cy="4667250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빗속에 서 있는 사람을 그리게 하여 자아강도와 스트레스 대처능력의 수준을 확인하는 투사적 그림검사</a:t>
            </a:r>
            <a:endParaRPr lang="en-US" altLang="ko-KR" sz="2400" dirty="0"/>
          </a:p>
          <a:p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빗물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웅덩이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천둥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먹구름 등은 모두 스트레스를 표현</a:t>
            </a:r>
            <a:endParaRPr lang="en-US" altLang="ko-KR" sz="2400" dirty="0"/>
          </a:p>
          <a:p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우산</a:t>
            </a:r>
            <a:r>
              <a:rPr lang="en-US" altLang="ko-KR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24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건물 등 비를 막을 수 있는 도구는 스트레스 방어력을 나타냄</a:t>
            </a:r>
            <a:endParaRPr lang="en-US" altLang="ko-KR" sz="24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5E63A21-9D0C-4581-8976-BBA7E28CC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219" y="1692233"/>
            <a:ext cx="2795398" cy="35760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1CB0B73-63D1-4ADF-8661-BD2FCC4C2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238" y="1692233"/>
            <a:ext cx="2795399" cy="357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1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FD49C-C64B-4B9A-B067-937C75018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1-1.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검사 방법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F460F8FD-0956-4FC2-A721-E236D2831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41" y="1923768"/>
            <a:ext cx="7755941" cy="4351338"/>
          </a:xfr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1834A43-856B-4639-AEB1-B0A8B324C835}"/>
              </a:ext>
            </a:extLst>
          </p:cNvPr>
          <p:cNvGrpSpPr/>
          <p:nvPr/>
        </p:nvGrpSpPr>
        <p:grpSpPr>
          <a:xfrm>
            <a:off x="8583040" y="2517281"/>
            <a:ext cx="3184190" cy="3184190"/>
            <a:chOff x="8592979" y="2815456"/>
            <a:chExt cx="3184190" cy="318419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7874B57-C24C-4472-9841-3BA197B6D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2979" y="2815456"/>
              <a:ext cx="3184190" cy="318419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B4C867-442F-45D3-B678-40A285525C4B}"/>
                </a:ext>
              </a:extLst>
            </p:cNvPr>
            <p:cNvSpPr txBox="1"/>
            <p:nvPr/>
          </p:nvSpPr>
          <p:spPr>
            <a:xfrm>
              <a:off x="9361361" y="3244589"/>
              <a:ext cx="111601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준비물</a:t>
              </a:r>
              <a:endPara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en-US" altLang="ko-KR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- A4</a:t>
              </a:r>
              <a:r>
                <a:rPr lang="ko-KR" altLang="en-US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용지</a:t>
              </a:r>
              <a:endPara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en-US" altLang="ko-KR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- </a:t>
              </a:r>
              <a:r>
                <a:rPr lang="ko-KR" altLang="en-US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연필</a:t>
              </a:r>
              <a:endPara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endParaRPr>
            </a:p>
            <a:p>
              <a:r>
                <a:rPr lang="en-US" altLang="ko-KR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- </a:t>
              </a:r>
              <a:r>
                <a:rPr lang="ko-KR" altLang="en-US" dirty="0">
                  <a:latin typeface="넥슨Lv1고딕" panose="00000500000000000000" pitchFamily="2" charset="-127"/>
                  <a:ea typeface="넥슨Lv1고딕" panose="00000500000000000000" pitchFamily="2" charset="-127"/>
                </a:rPr>
                <a:t>지우개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BB44F3-7281-4EAF-97D3-71423D561EE6}"/>
              </a:ext>
            </a:extLst>
          </p:cNvPr>
          <p:cNvSpPr/>
          <p:nvPr/>
        </p:nvSpPr>
        <p:spPr>
          <a:xfrm>
            <a:off x="5378186" y="56480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- 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지시사항 전달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그리기 전 기본적인 지시사항 전달 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검사실시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피검자가 지시사항에 따라 그림을 그리는 단계</a:t>
            </a:r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추가질문</a:t>
            </a:r>
            <a:r>
              <a:rPr lang="en-US" altLang="ko-KR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: </a:t>
            </a:r>
            <a:r>
              <a:rPr lang="ko-KR" altLang="en-US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그림 그리기가 완료된 후 검사자가 추가적인 질문을 하는 단계</a:t>
            </a:r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18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2661B-AA01-413C-9E33-87647A22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1-2.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검사결과 해석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16A078-B699-4EBC-93CF-D323019A5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23" y="1825624"/>
            <a:ext cx="5014437" cy="389226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객관적평가</a:t>
            </a:r>
            <a:endParaRPr lang="en-US" altLang="ko-KR" sz="2400" dirty="0"/>
          </a:p>
          <a:p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스트레스 척도와 자원 척도를 바탕으로 그림에 대한 스트레스 점수와 자원 점수를 산출한다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/>
              <a:t>산출된 점수를 바탕으로 최종 대처능력점수를 계산하여 해석한다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2000" dirty="0">
                <a:solidFill>
                  <a:srgbClr val="FF0000"/>
                </a:solidFill>
              </a:rPr>
              <a:t>*</a:t>
            </a:r>
            <a:r>
              <a:rPr lang="ko-KR" altLang="en-US" sz="2000" dirty="0">
                <a:solidFill>
                  <a:srgbClr val="FF0000"/>
                </a:solidFill>
              </a:rPr>
              <a:t>대처능력점수 </a:t>
            </a:r>
            <a:r>
              <a:rPr lang="en-US" altLang="ko-KR" sz="2000" dirty="0">
                <a:solidFill>
                  <a:srgbClr val="FF0000"/>
                </a:solidFill>
              </a:rPr>
              <a:t>= </a:t>
            </a:r>
            <a:r>
              <a:rPr lang="ko-KR" altLang="en-US" sz="2000" dirty="0">
                <a:solidFill>
                  <a:srgbClr val="FF0000"/>
                </a:solidFill>
              </a:rPr>
              <a:t>자원점수 </a:t>
            </a:r>
            <a:r>
              <a:rPr lang="en-US" altLang="ko-KR" sz="2000" dirty="0">
                <a:solidFill>
                  <a:srgbClr val="FF0000"/>
                </a:solidFill>
              </a:rPr>
              <a:t>- </a:t>
            </a:r>
            <a:r>
              <a:rPr lang="ko-KR" altLang="en-US" sz="2000" dirty="0">
                <a:solidFill>
                  <a:srgbClr val="FF0000"/>
                </a:solidFill>
              </a:rPr>
              <a:t>스트레스점수</a:t>
            </a:r>
            <a:endParaRPr lang="en-US" altLang="ko-KR" sz="2000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76C03283-2390-46F3-AAFF-2178EC11F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970" y="1825625"/>
            <a:ext cx="3304102" cy="4508586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F09C4C1A-FE6D-4441-B8BC-10B4D38F9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271" y="1825625"/>
            <a:ext cx="3304101" cy="450858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611586-2DE0-4FB1-A889-CD0727D148FD}"/>
              </a:ext>
            </a:extLst>
          </p:cNvPr>
          <p:cNvSpPr/>
          <p:nvPr/>
        </p:nvSpPr>
        <p:spPr>
          <a:xfrm>
            <a:off x="5153336" y="2205552"/>
            <a:ext cx="2987322" cy="555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796C9C-2C2B-4C7F-B1D4-A09FC5735D16}"/>
              </a:ext>
            </a:extLst>
          </p:cNvPr>
          <p:cNvSpPr/>
          <p:nvPr/>
        </p:nvSpPr>
        <p:spPr>
          <a:xfrm>
            <a:off x="8687270" y="2749561"/>
            <a:ext cx="2632771" cy="491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146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4F8AF1-9070-4606-B60B-F46623F1A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512" y="2270780"/>
            <a:ext cx="6125488" cy="34109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52D5A3-BC2B-4C6B-9061-A06CAF052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0780"/>
            <a:ext cx="6066512" cy="341092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2AB120C-E9D1-4B50-9FB6-40C0067F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1-3.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집사부일체 그림검사 편</a:t>
            </a:r>
          </a:p>
        </p:txBody>
      </p:sp>
    </p:spTree>
    <p:extLst>
      <p:ext uri="{BB962C8B-B14F-4D97-AF65-F5344CB8AC3E}">
        <p14:creationId xmlns:p14="http://schemas.microsoft.com/office/powerpoint/2010/main" val="2746705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02D5FE-13F5-4B22-8D8B-7DBCC90E8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4">
                    <a:lumMod val="60000"/>
                    <a:lumOff val="4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2. PITR</a:t>
            </a: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모델링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0477E10-5E08-4D78-87C6-F249FD7E2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09" y="2088341"/>
            <a:ext cx="4823982" cy="3406937"/>
          </a:xfrm>
        </p:spPr>
      </p:pic>
    </p:spTree>
    <p:extLst>
      <p:ext uri="{BB962C8B-B14F-4D97-AF65-F5344CB8AC3E}">
        <p14:creationId xmlns:p14="http://schemas.microsoft.com/office/powerpoint/2010/main" val="346554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4070" cy="11442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defTabSz="508000" latinLnBrk="0">
              <a:lnSpc>
                <a:spcPct val="100000"/>
              </a:lnSpc>
              <a:spcBef>
                <a:spcPts val="0"/>
              </a:spcBef>
            </a:pPr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2-1.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객체 탐지 모델</a:t>
            </a:r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(Mask R-CNN)</a:t>
            </a:r>
            <a:endParaRPr lang="ko-KR" altLang="en-US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712380-E86A-4008-B08F-6227515C8371}"/>
              </a:ext>
            </a:extLst>
          </p:cNvPr>
          <p:cNvSpPr txBox="1"/>
          <p:nvPr/>
        </p:nvSpPr>
        <p:spPr>
          <a:xfrm>
            <a:off x="903376" y="1418590"/>
            <a:ext cx="2510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YOLO v5</a:t>
            </a:r>
            <a:endParaRPr lang="ko-KR" alt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61B924-2139-4747-98CF-D7E41416A736}"/>
              </a:ext>
            </a:extLst>
          </p:cNvPr>
          <p:cNvSpPr txBox="1"/>
          <p:nvPr/>
        </p:nvSpPr>
        <p:spPr>
          <a:xfrm>
            <a:off x="903376" y="2042239"/>
            <a:ext cx="3630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빠른 처리 속도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C++</a:t>
            </a:r>
            <a:r>
              <a:rPr lang="ko-KR" altLang="en-US" dirty="0">
                <a:latin typeface="+mn-ea"/>
              </a:rPr>
              <a:t>기반의 프레임 워크 </a:t>
            </a:r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7EDBBC-2FB5-47A7-9194-8233FA2A3203}"/>
              </a:ext>
            </a:extLst>
          </p:cNvPr>
          <p:cNvSpPr txBox="1"/>
          <p:nvPr/>
        </p:nvSpPr>
        <p:spPr>
          <a:xfrm>
            <a:off x="6493887" y="1418590"/>
            <a:ext cx="2510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R-CNN </a:t>
            </a:r>
            <a:r>
              <a:rPr lang="ko-KR" altLang="en-US" sz="2800" b="1" dirty="0"/>
              <a:t>모델 </a:t>
            </a:r>
            <a:endParaRPr lang="ko-KR" alt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D593D7-7306-492F-8CF6-112DA65D294D}"/>
              </a:ext>
            </a:extLst>
          </p:cNvPr>
          <p:cNvSpPr txBox="1"/>
          <p:nvPr/>
        </p:nvSpPr>
        <p:spPr>
          <a:xfrm>
            <a:off x="6493886" y="2042239"/>
            <a:ext cx="595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YOLO </a:t>
            </a:r>
            <a:r>
              <a:rPr lang="ko-KR" altLang="en-US" dirty="0">
                <a:latin typeface="+mn-ea"/>
              </a:rPr>
              <a:t>보다 속도는 느리지만 좋은 성능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Python</a:t>
            </a:r>
            <a:r>
              <a:rPr lang="ko-KR" altLang="en-US" dirty="0">
                <a:latin typeface="+mn-ea"/>
              </a:rPr>
              <a:t>을 이용할 수 있는 환경을 제공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C6B5AAF-E0D0-4FAA-9830-EBAB50941D5E}"/>
              </a:ext>
            </a:extLst>
          </p:cNvPr>
          <p:cNvGrpSpPr/>
          <p:nvPr/>
        </p:nvGrpSpPr>
        <p:grpSpPr>
          <a:xfrm>
            <a:off x="681121" y="3242568"/>
            <a:ext cx="5414879" cy="3284993"/>
            <a:chOff x="6493886" y="3323759"/>
            <a:chExt cx="5414879" cy="3284993"/>
          </a:xfrm>
        </p:grpSpPr>
        <p:pic>
          <p:nvPicPr>
            <p:cNvPr id="42" name="그림 7">
              <a:extLst>
                <a:ext uri="{FF2B5EF4-FFF2-40B4-BE49-F238E27FC236}">
                  <a16:creationId xmlns:a16="http://schemas.microsoft.com/office/drawing/2014/main" id="{E9AE0F87-0A8B-4785-9443-987A5F38B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3886" y="3323759"/>
              <a:ext cx="5414879" cy="3284993"/>
            </a:xfrm>
            <a:prstGeom prst="rect">
              <a:avLst/>
            </a:prstGeom>
            <a:noFill/>
          </p:spPr>
        </p:pic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6976C624-9AC9-44E1-9D17-02552AF29C49}"/>
                </a:ext>
              </a:extLst>
            </p:cNvPr>
            <p:cNvSpPr/>
            <p:nvPr/>
          </p:nvSpPr>
          <p:spPr>
            <a:xfrm>
              <a:off x="10465643" y="4282666"/>
              <a:ext cx="1239089" cy="16334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A25401C-3C6D-4B4E-9DE5-5F21C50F1192}"/>
              </a:ext>
            </a:extLst>
          </p:cNvPr>
          <p:cNvSpPr txBox="1"/>
          <p:nvPr/>
        </p:nvSpPr>
        <p:spPr>
          <a:xfrm>
            <a:off x="6372225" y="3420766"/>
            <a:ext cx="5608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+mn-ea"/>
              </a:rPr>
              <a:t>객체를 </a:t>
            </a:r>
            <a:r>
              <a:rPr lang="en-US" altLang="ko-KR" sz="2000" b="1" dirty="0">
                <a:latin typeface="+mn-ea"/>
              </a:rPr>
              <a:t>Masking </a:t>
            </a:r>
            <a:r>
              <a:rPr lang="ko-KR" altLang="en-US" sz="2000" b="1" dirty="0">
                <a:latin typeface="+mn-ea"/>
              </a:rPr>
              <a:t>하는 </a:t>
            </a:r>
            <a:r>
              <a:rPr lang="en-US" altLang="ko-KR" sz="2400" b="1" dirty="0">
                <a:latin typeface="+mn-ea"/>
              </a:rPr>
              <a:t>Mask R-CNN</a:t>
            </a:r>
            <a:r>
              <a:rPr lang="ko-KR" altLang="en-US" sz="2000" b="1" dirty="0">
                <a:latin typeface="+mn-ea"/>
              </a:rPr>
              <a:t>을 사용</a:t>
            </a:r>
          </a:p>
        </p:txBody>
      </p:sp>
      <p:pic>
        <p:nvPicPr>
          <p:cNvPr id="18" name="내용 개체 틀 3">
            <a:extLst>
              <a:ext uri="{FF2B5EF4-FFF2-40B4-BE49-F238E27FC236}">
                <a16:creationId xmlns:a16="http://schemas.microsoft.com/office/drawing/2014/main" id="{C9A76A03-51E0-4D30-9193-945503E3F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622" y="4042449"/>
            <a:ext cx="5179939" cy="2149675"/>
          </a:xfrm>
          <a:ln>
            <a:solidFill>
              <a:schemeClr val="bg2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맑은 고딕"/>
        <a:ea typeface="타이포_쌍문동 B"/>
        <a:cs typeface=""/>
      </a:majorFont>
      <a:minorFont>
        <a:latin typeface="맑은 고딕"/>
        <a:ea typeface="넥슨Lv1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</TotalTime>
  <Words>965</Words>
  <Application>Microsoft Office PowerPoint</Application>
  <PresentationFormat>와이드스크린</PresentationFormat>
  <Paragraphs>136</Paragraphs>
  <Slides>28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타이포_쌍문동 B</vt:lpstr>
      <vt:lpstr>넥슨Lv1고딕</vt:lpstr>
      <vt:lpstr>DX방탄고딕</vt:lpstr>
      <vt:lpstr>Arial</vt:lpstr>
      <vt:lpstr>맑은 고딕</vt:lpstr>
      <vt:lpstr>Office 테마</vt:lpstr>
      <vt:lpstr>빗속의 사람 Person In The Rain</vt:lpstr>
      <vt:lpstr>빗속의 사람 Person In The Rain</vt:lpstr>
      <vt:lpstr>목차</vt:lpstr>
      <vt:lpstr>1. 빗속의 사람(PITR)</vt:lpstr>
      <vt:lpstr>1-1. 검사 방법</vt:lpstr>
      <vt:lpstr>1-2. 검사결과 해석</vt:lpstr>
      <vt:lpstr>1-3. 집사부일체 그림검사 편</vt:lpstr>
      <vt:lpstr>2. PITR 모델링</vt:lpstr>
      <vt:lpstr>2-1. 객체 탐지 모델(Mask R-CNN)</vt:lpstr>
      <vt:lpstr>2-2. 데이터 수집 과정</vt:lpstr>
      <vt:lpstr>PowerPoint 프레젠테이션</vt:lpstr>
      <vt:lpstr>PowerPoint 프레젠테이션</vt:lpstr>
      <vt:lpstr>2-3. 학습 과정</vt:lpstr>
      <vt:lpstr>PowerPoint 프레젠테이션</vt:lpstr>
      <vt:lpstr>3. 코드 설명 및 구현 화면</vt:lpstr>
      <vt:lpstr>필요 도구 &amp; 모델 불러오기</vt:lpstr>
      <vt:lpstr>예측 함수 정의 &amp; 예측 결과 저장</vt:lpstr>
      <vt:lpstr>물체의 위치와 크기정보를 제공하는 함수 정의</vt:lpstr>
      <vt:lpstr>스트레스 점수를 산출하는 함수 정의</vt:lpstr>
      <vt:lpstr>자원 점수를 산출하는 함수 정의</vt:lpstr>
      <vt:lpstr>스트레스와 자원점수 합산 및 최종 대처능력점수 출력</vt:lpstr>
      <vt:lpstr>그림에 대한 최종 결과 보고서 출력</vt:lpstr>
      <vt:lpstr>Mask된 이미지 출력함수 정의</vt:lpstr>
      <vt:lpstr>3-2. 테스트 진행</vt:lpstr>
      <vt:lpstr>PowerPoint 프레젠테이션</vt:lpstr>
      <vt:lpstr>4. 한계점</vt:lpstr>
      <vt:lpstr>5. 참고자료</vt:lpstr>
      <vt:lpstr>모두 수고하셨습니다!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빗속의 사람 Person In The Rain</dc:title>
  <dc:creator>hyuk</dc:creator>
  <cp:lastModifiedBy>sdy</cp:lastModifiedBy>
  <cp:revision>99</cp:revision>
  <dcterms:created xsi:type="dcterms:W3CDTF">2021-02-24T05:12:59Z</dcterms:created>
  <dcterms:modified xsi:type="dcterms:W3CDTF">2021-02-26T02:16:39Z</dcterms:modified>
</cp:coreProperties>
</file>